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2.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3.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4.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35.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3" r:id="rId1"/>
  </p:sldMasterIdLst>
  <p:notesMasterIdLst>
    <p:notesMasterId r:id="rId104"/>
  </p:notesMasterIdLst>
  <p:handoutMasterIdLst>
    <p:handoutMasterId r:id="rId105"/>
  </p:handoutMasterIdLst>
  <p:sldIdLst>
    <p:sldId id="364" r:id="rId2"/>
    <p:sldId id="369" r:id="rId3"/>
    <p:sldId id="499" r:id="rId4"/>
    <p:sldId id="586" r:id="rId5"/>
    <p:sldId id="589" r:id="rId6"/>
    <p:sldId id="481" r:id="rId7"/>
    <p:sldId id="562" r:id="rId8"/>
    <p:sldId id="579" r:id="rId9"/>
    <p:sldId id="582" r:id="rId10"/>
    <p:sldId id="587" r:id="rId11"/>
    <p:sldId id="588" r:id="rId12"/>
    <p:sldId id="580" r:id="rId13"/>
    <p:sldId id="577" r:id="rId14"/>
    <p:sldId id="504" r:id="rId15"/>
    <p:sldId id="421" r:id="rId16"/>
    <p:sldId id="362" r:id="rId17"/>
    <p:sldId id="601" r:id="rId18"/>
    <p:sldId id="590" r:id="rId19"/>
    <p:sldId id="529" r:id="rId20"/>
    <p:sldId id="597" r:id="rId21"/>
    <p:sldId id="591" r:id="rId22"/>
    <p:sldId id="527" r:id="rId23"/>
    <p:sldId id="592" r:id="rId24"/>
    <p:sldId id="487" r:id="rId25"/>
    <p:sldId id="570" r:id="rId26"/>
    <p:sldId id="571" r:id="rId27"/>
    <p:sldId id="594" r:id="rId28"/>
    <p:sldId id="544" r:id="rId29"/>
    <p:sldId id="599" r:id="rId30"/>
    <p:sldId id="297" r:id="rId31"/>
    <p:sldId id="600" r:id="rId32"/>
    <p:sldId id="516" r:id="rId33"/>
    <p:sldId id="420" r:id="rId34"/>
    <p:sldId id="517" r:id="rId35"/>
    <p:sldId id="518" r:id="rId36"/>
    <p:sldId id="490" r:id="rId37"/>
    <p:sldId id="365" r:id="rId38"/>
    <p:sldId id="370" r:id="rId39"/>
    <p:sldId id="575" r:id="rId40"/>
    <p:sldId id="576" r:id="rId41"/>
    <p:sldId id="383" r:id="rId42"/>
    <p:sldId id="596" r:id="rId43"/>
    <p:sldId id="515" r:id="rId44"/>
    <p:sldId id="522" r:id="rId45"/>
    <p:sldId id="520" r:id="rId46"/>
    <p:sldId id="595" r:id="rId47"/>
    <p:sldId id="442" r:id="rId48"/>
    <p:sldId id="457" r:id="rId49"/>
    <p:sldId id="452" r:id="rId50"/>
    <p:sldId id="443" r:id="rId51"/>
    <p:sldId id="508" r:id="rId52"/>
    <p:sldId id="480" r:id="rId53"/>
    <p:sldId id="471" r:id="rId54"/>
    <p:sldId id="475" r:id="rId55"/>
    <p:sldId id="478" r:id="rId56"/>
    <p:sldId id="449" r:id="rId57"/>
    <p:sldId id="598" r:id="rId58"/>
    <p:sldId id="496" r:id="rId59"/>
    <p:sldId id="602" r:id="rId60"/>
    <p:sldId id="423" r:id="rId61"/>
    <p:sldId id="294" r:id="rId62"/>
    <p:sldId id="413" r:id="rId63"/>
    <p:sldId id="337" r:id="rId64"/>
    <p:sldId id="414" r:id="rId65"/>
    <p:sldId id="406" r:id="rId66"/>
    <p:sldId id="371" r:id="rId67"/>
    <p:sldId id="378" r:id="rId68"/>
    <p:sldId id="461" r:id="rId69"/>
    <p:sldId id="470" r:id="rId70"/>
    <p:sldId id="568" r:id="rId71"/>
    <p:sldId id="405" r:id="rId72"/>
    <p:sldId id="583" r:id="rId73"/>
    <p:sldId id="574" r:id="rId74"/>
    <p:sldId id="549" r:id="rId75"/>
    <p:sldId id="551" r:id="rId76"/>
    <p:sldId id="374" r:id="rId77"/>
    <p:sldId id="553" r:id="rId78"/>
    <p:sldId id="554" r:id="rId79"/>
    <p:sldId id="572" r:id="rId80"/>
    <p:sldId id="555" r:id="rId81"/>
    <p:sldId id="317" r:id="rId82"/>
    <p:sldId id="558" r:id="rId83"/>
    <p:sldId id="559" r:id="rId84"/>
    <p:sldId id="410" r:id="rId85"/>
    <p:sldId id="409" r:id="rId86"/>
    <p:sldId id="536" r:id="rId87"/>
    <p:sldId id="400" r:id="rId88"/>
    <p:sldId id="401" r:id="rId89"/>
    <p:sldId id="552" r:id="rId90"/>
    <p:sldId id="573" r:id="rId91"/>
    <p:sldId id="560" r:id="rId92"/>
    <p:sldId id="585" r:id="rId93"/>
    <p:sldId id="530" r:id="rId94"/>
    <p:sldId id="584" r:id="rId95"/>
    <p:sldId id="550" r:id="rId96"/>
    <p:sldId id="472" r:id="rId97"/>
    <p:sldId id="513" r:id="rId98"/>
    <p:sldId id="464" r:id="rId99"/>
    <p:sldId id="288" r:id="rId100"/>
    <p:sldId id="363" r:id="rId101"/>
    <p:sldId id="381" r:id="rId102"/>
    <p:sldId id="561" r:id="rId103"/>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878" autoAdjust="0"/>
  </p:normalViewPr>
  <p:slideViewPr>
    <p:cSldViewPr>
      <p:cViewPr varScale="1">
        <p:scale>
          <a:sx n="58" d="100"/>
          <a:sy n="58" d="100"/>
        </p:scale>
        <p:origin x="792" y="44"/>
      </p:cViewPr>
      <p:guideLst>
        <p:guide orient="horz" pos="2160"/>
        <p:guide pos="2880"/>
      </p:guideLst>
    </p:cSldViewPr>
  </p:slideViewPr>
  <p:outlineViewPr>
    <p:cViewPr>
      <p:scale>
        <a:sx n="33" d="100"/>
        <a:sy n="33" d="100"/>
      </p:scale>
      <p:origin x="0" y="-16744"/>
    </p:cViewPr>
  </p:outlineViewPr>
  <p:notesTextViewPr>
    <p:cViewPr>
      <p:scale>
        <a:sx n="1" d="1"/>
        <a:sy n="1" d="1"/>
      </p:scale>
      <p:origin x="0" y="0"/>
    </p:cViewPr>
  </p:notesTextViewPr>
  <p:sorterViewPr>
    <p:cViewPr varScale="1">
      <p:scale>
        <a:sx n="100" d="100"/>
        <a:sy n="100" d="100"/>
      </p:scale>
      <p:origin x="0" y="-553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viewProps" Target="view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diagrams/_rels/data1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svg"/><Relationship Id="rId1" Type="http://schemas.openxmlformats.org/officeDocument/2006/relationships/image" Target="../media/image58.png"/><Relationship Id="rId4" Type="http://schemas.openxmlformats.org/officeDocument/2006/relationships/image" Target="../media/image61.svg"/></Relationships>
</file>

<file path=ppt/diagrams/_rels/data13.xml.rels><?xml version="1.0" encoding="UTF-8" standalone="yes"?>
<Relationships xmlns="http://schemas.openxmlformats.org/package/2006/relationships"><Relationship Id="rId8" Type="http://schemas.openxmlformats.org/officeDocument/2006/relationships/image" Target="../media/image70.sv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68.svg"/><Relationship Id="rId5" Type="http://schemas.openxmlformats.org/officeDocument/2006/relationships/image" Target="../media/image67.png"/><Relationship Id="rId4" Type="http://schemas.openxmlformats.org/officeDocument/2006/relationships/image" Target="../media/image66.svg"/></Relationships>
</file>

<file path=ppt/diagrams/_rels/data15.xml.rels><?xml version="1.0" encoding="UTF-8" standalone="yes"?>
<Relationships xmlns="http://schemas.openxmlformats.org/package/2006/relationships"><Relationship Id="rId8" Type="http://schemas.openxmlformats.org/officeDocument/2006/relationships/image" Target="../media/image82.svg"/><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image" Target="../media/image76.svg"/><Relationship Id="rId1" Type="http://schemas.openxmlformats.org/officeDocument/2006/relationships/image" Target="../media/image75.png"/><Relationship Id="rId6" Type="http://schemas.openxmlformats.org/officeDocument/2006/relationships/image" Target="../media/image80.svg"/><Relationship Id="rId5" Type="http://schemas.openxmlformats.org/officeDocument/2006/relationships/image" Target="../media/image79.png"/><Relationship Id="rId4" Type="http://schemas.openxmlformats.org/officeDocument/2006/relationships/image" Target="../media/image78.svg"/></Relationships>
</file>

<file path=ppt/diagrams/_rels/data16.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svg"/><Relationship Id="rId1" Type="http://schemas.openxmlformats.org/officeDocument/2006/relationships/image" Target="../media/image86.png"/><Relationship Id="rId6" Type="http://schemas.openxmlformats.org/officeDocument/2006/relationships/image" Target="../media/image91.svg"/><Relationship Id="rId5" Type="http://schemas.openxmlformats.org/officeDocument/2006/relationships/image" Target="../media/image90.png"/><Relationship Id="rId4" Type="http://schemas.openxmlformats.org/officeDocument/2006/relationships/image" Target="../media/image89.svg"/></Relationships>
</file>

<file path=ppt/diagrams/_rels/data17.xml.rels><?xml version="1.0" encoding="UTF-8" standalone="yes"?>
<Relationships xmlns="http://schemas.openxmlformats.org/package/2006/relationships"><Relationship Id="rId8" Type="http://schemas.openxmlformats.org/officeDocument/2006/relationships/image" Target="../media/image100.svg"/><Relationship Id="rId3" Type="http://schemas.openxmlformats.org/officeDocument/2006/relationships/image" Target="../media/image95.png"/><Relationship Id="rId7" Type="http://schemas.openxmlformats.org/officeDocument/2006/relationships/image" Target="../media/image99.png"/><Relationship Id="rId12" Type="http://schemas.openxmlformats.org/officeDocument/2006/relationships/image" Target="../media/image104.svg"/><Relationship Id="rId2" Type="http://schemas.openxmlformats.org/officeDocument/2006/relationships/image" Target="../media/image94.svg"/><Relationship Id="rId1" Type="http://schemas.openxmlformats.org/officeDocument/2006/relationships/image" Target="../media/image93.png"/><Relationship Id="rId6" Type="http://schemas.openxmlformats.org/officeDocument/2006/relationships/image" Target="../media/image98.svg"/><Relationship Id="rId11" Type="http://schemas.openxmlformats.org/officeDocument/2006/relationships/image" Target="../media/image103.png"/><Relationship Id="rId5" Type="http://schemas.openxmlformats.org/officeDocument/2006/relationships/image" Target="../media/image97.png"/><Relationship Id="rId10" Type="http://schemas.openxmlformats.org/officeDocument/2006/relationships/image" Target="../media/image102.svg"/><Relationship Id="rId4" Type="http://schemas.openxmlformats.org/officeDocument/2006/relationships/image" Target="../media/image96.svg"/><Relationship Id="rId9" Type="http://schemas.openxmlformats.org/officeDocument/2006/relationships/image" Target="../media/image101.png"/></Relationships>
</file>

<file path=ppt/diagrams/_rels/data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ata5.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ata8.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svg"/><Relationship Id="rId1" Type="http://schemas.openxmlformats.org/officeDocument/2006/relationships/image" Target="../media/image47.png"/><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svg"/></Relationships>
</file>

<file path=ppt/diagrams/_rels/drawing1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svg"/><Relationship Id="rId1" Type="http://schemas.openxmlformats.org/officeDocument/2006/relationships/image" Target="../media/image58.png"/><Relationship Id="rId4" Type="http://schemas.openxmlformats.org/officeDocument/2006/relationships/image" Target="../media/image61.svg"/></Relationships>
</file>

<file path=ppt/diagrams/_rels/drawing13.xml.rels><?xml version="1.0" encoding="UTF-8" standalone="yes"?>
<Relationships xmlns="http://schemas.openxmlformats.org/package/2006/relationships"><Relationship Id="rId8" Type="http://schemas.openxmlformats.org/officeDocument/2006/relationships/image" Target="../media/image70.sv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68.svg"/><Relationship Id="rId5" Type="http://schemas.openxmlformats.org/officeDocument/2006/relationships/image" Target="../media/image67.png"/><Relationship Id="rId4" Type="http://schemas.openxmlformats.org/officeDocument/2006/relationships/image" Target="../media/image66.svg"/></Relationships>
</file>

<file path=ppt/diagrams/_rels/drawing15.xml.rels><?xml version="1.0" encoding="UTF-8" standalone="yes"?>
<Relationships xmlns="http://schemas.openxmlformats.org/package/2006/relationships"><Relationship Id="rId8" Type="http://schemas.openxmlformats.org/officeDocument/2006/relationships/image" Target="../media/image82.svg"/><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image" Target="../media/image76.svg"/><Relationship Id="rId1" Type="http://schemas.openxmlformats.org/officeDocument/2006/relationships/image" Target="../media/image75.png"/><Relationship Id="rId6" Type="http://schemas.openxmlformats.org/officeDocument/2006/relationships/image" Target="../media/image80.svg"/><Relationship Id="rId5" Type="http://schemas.openxmlformats.org/officeDocument/2006/relationships/image" Target="../media/image79.png"/><Relationship Id="rId4" Type="http://schemas.openxmlformats.org/officeDocument/2006/relationships/image" Target="../media/image78.svg"/></Relationships>
</file>

<file path=ppt/diagrams/_rels/drawing16.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svg"/><Relationship Id="rId1" Type="http://schemas.openxmlformats.org/officeDocument/2006/relationships/image" Target="../media/image86.png"/><Relationship Id="rId6" Type="http://schemas.openxmlformats.org/officeDocument/2006/relationships/image" Target="../media/image91.svg"/><Relationship Id="rId5" Type="http://schemas.openxmlformats.org/officeDocument/2006/relationships/image" Target="../media/image90.png"/><Relationship Id="rId4" Type="http://schemas.openxmlformats.org/officeDocument/2006/relationships/image" Target="../media/image89.svg"/></Relationships>
</file>

<file path=ppt/diagrams/_rels/drawing17.xml.rels><?xml version="1.0" encoding="UTF-8" standalone="yes"?>
<Relationships xmlns="http://schemas.openxmlformats.org/package/2006/relationships"><Relationship Id="rId8" Type="http://schemas.openxmlformats.org/officeDocument/2006/relationships/image" Target="../media/image100.svg"/><Relationship Id="rId3" Type="http://schemas.openxmlformats.org/officeDocument/2006/relationships/image" Target="../media/image95.png"/><Relationship Id="rId7" Type="http://schemas.openxmlformats.org/officeDocument/2006/relationships/image" Target="../media/image99.png"/><Relationship Id="rId12" Type="http://schemas.openxmlformats.org/officeDocument/2006/relationships/image" Target="../media/image104.svg"/><Relationship Id="rId2" Type="http://schemas.openxmlformats.org/officeDocument/2006/relationships/image" Target="../media/image94.svg"/><Relationship Id="rId1" Type="http://schemas.openxmlformats.org/officeDocument/2006/relationships/image" Target="../media/image93.png"/><Relationship Id="rId6" Type="http://schemas.openxmlformats.org/officeDocument/2006/relationships/image" Target="../media/image98.svg"/><Relationship Id="rId11" Type="http://schemas.openxmlformats.org/officeDocument/2006/relationships/image" Target="../media/image103.png"/><Relationship Id="rId5" Type="http://schemas.openxmlformats.org/officeDocument/2006/relationships/image" Target="../media/image97.png"/><Relationship Id="rId10" Type="http://schemas.openxmlformats.org/officeDocument/2006/relationships/image" Target="../media/image102.svg"/><Relationship Id="rId4" Type="http://schemas.openxmlformats.org/officeDocument/2006/relationships/image" Target="../media/image96.svg"/><Relationship Id="rId9" Type="http://schemas.openxmlformats.org/officeDocument/2006/relationships/image" Target="../media/image101.png"/></Relationships>
</file>

<file path=ppt/diagrams/_rels/drawing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5.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rawing8.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svg"/><Relationship Id="rId1" Type="http://schemas.openxmlformats.org/officeDocument/2006/relationships/image" Target="../media/image47.png"/><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18/5/colors/Iconchunking_neutralbg_accent4_2">
  <dgm:title val=""/>
  <dgm:desc val=""/>
  <dgm:catLst>
    <dgm:cat type="accent4" pri="14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a:alpha val="0"/>
      </a:schemeClr>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C9DFC3-EADB-4796-9D67-9BEF84EAB6E7}"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US"/>
        </a:p>
      </dgm:t>
    </dgm:pt>
    <dgm:pt modelId="{BD34ACC2-5603-4F80-ACD4-761A837A4F4F}">
      <dgm:prSet/>
      <dgm:spPr/>
      <dgm:t>
        <a:bodyPr/>
        <a:lstStyle/>
        <a:p>
          <a:r>
            <a:rPr lang="en-US" b="1"/>
            <a:t>Impaired quality of care</a:t>
          </a:r>
          <a:endParaRPr lang="en-US"/>
        </a:p>
      </dgm:t>
    </dgm:pt>
    <dgm:pt modelId="{3BC312B9-16B5-46E2-972C-DE858CED44C2}" type="parTrans" cxnId="{5AE8D118-6EAC-45B3-BFA6-B1B18D44217D}">
      <dgm:prSet/>
      <dgm:spPr/>
      <dgm:t>
        <a:bodyPr/>
        <a:lstStyle/>
        <a:p>
          <a:endParaRPr lang="en-US"/>
        </a:p>
      </dgm:t>
    </dgm:pt>
    <dgm:pt modelId="{156ABD18-D095-4864-AC86-FC71D7776B24}" type="sibTrans" cxnId="{5AE8D118-6EAC-45B3-BFA6-B1B18D44217D}">
      <dgm:prSet/>
      <dgm:spPr/>
      <dgm:t>
        <a:bodyPr/>
        <a:lstStyle/>
        <a:p>
          <a:endParaRPr lang="en-US"/>
        </a:p>
      </dgm:t>
    </dgm:pt>
    <dgm:pt modelId="{38D0DBD8-360F-4E79-8117-B80FECB3D986}">
      <dgm:prSet/>
      <dgm:spPr/>
      <dgm:t>
        <a:bodyPr/>
        <a:lstStyle/>
        <a:p>
          <a:r>
            <a:rPr lang="en-US" b="1"/>
            <a:t>Limited Access to Care</a:t>
          </a:r>
          <a:endParaRPr lang="en-US"/>
        </a:p>
      </dgm:t>
    </dgm:pt>
    <dgm:pt modelId="{147BE993-67F6-40E8-ACD1-DB2E24DB1255}" type="parTrans" cxnId="{94ECBB25-B086-4ABC-BB3F-CF5928C40BCC}">
      <dgm:prSet/>
      <dgm:spPr/>
      <dgm:t>
        <a:bodyPr/>
        <a:lstStyle/>
        <a:p>
          <a:endParaRPr lang="en-US"/>
        </a:p>
      </dgm:t>
    </dgm:pt>
    <dgm:pt modelId="{5D55BEB9-E1EA-4E68-A2F8-DD40E53B1347}" type="sibTrans" cxnId="{94ECBB25-B086-4ABC-BB3F-CF5928C40BCC}">
      <dgm:prSet/>
      <dgm:spPr/>
      <dgm:t>
        <a:bodyPr/>
        <a:lstStyle/>
        <a:p>
          <a:endParaRPr lang="en-US"/>
        </a:p>
      </dgm:t>
    </dgm:pt>
    <dgm:pt modelId="{B6D95784-8CD6-4BB2-99C2-0303C90F342C}">
      <dgm:prSet/>
      <dgm:spPr/>
      <dgm:t>
        <a:bodyPr/>
        <a:lstStyle/>
        <a:p>
          <a:r>
            <a:rPr lang="en-US" b="1" dirty="0"/>
            <a:t>Eroded   Patient Satisfaction</a:t>
          </a:r>
          <a:endParaRPr lang="en-US" dirty="0"/>
        </a:p>
      </dgm:t>
    </dgm:pt>
    <dgm:pt modelId="{BF9FC664-D7A5-40EC-BC5A-935B56C085A4}" type="parTrans" cxnId="{077FABA9-B9D8-42A0-8ACF-8A30E12E6401}">
      <dgm:prSet/>
      <dgm:spPr/>
      <dgm:t>
        <a:bodyPr/>
        <a:lstStyle/>
        <a:p>
          <a:endParaRPr lang="en-US"/>
        </a:p>
      </dgm:t>
    </dgm:pt>
    <dgm:pt modelId="{E16D7F9E-C6E5-48B4-AB03-793689B58E8D}" type="sibTrans" cxnId="{077FABA9-B9D8-42A0-8ACF-8A30E12E6401}">
      <dgm:prSet/>
      <dgm:spPr/>
      <dgm:t>
        <a:bodyPr/>
        <a:lstStyle/>
        <a:p>
          <a:endParaRPr lang="en-US"/>
        </a:p>
      </dgm:t>
    </dgm:pt>
    <dgm:pt modelId="{051863E1-7ED5-4B29-B07D-ACD6D75FE7FA}">
      <dgm:prSet/>
      <dgm:spPr/>
      <dgm:t>
        <a:bodyPr/>
        <a:lstStyle/>
        <a:p>
          <a:r>
            <a:rPr lang="en-US" b="1"/>
            <a:t>Demoralized burned out Doctors</a:t>
          </a:r>
          <a:endParaRPr lang="en-US"/>
        </a:p>
      </dgm:t>
    </dgm:pt>
    <dgm:pt modelId="{88CB257C-A756-418E-BC62-DC1EE72E6E1A}" type="parTrans" cxnId="{A1336BD5-D199-41D8-BC35-6A2100CA53C2}">
      <dgm:prSet/>
      <dgm:spPr/>
      <dgm:t>
        <a:bodyPr/>
        <a:lstStyle/>
        <a:p>
          <a:endParaRPr lang="en-US"/>
        </a:p>
      </dgm:t>
    </dgm:pt>
    <dgm:pt modelId="{45F5F08F-A9BE-4901-A471-43F59668EAA3}" type="sibTrans" cxnId="{A1336BD5-D199-41D8-BC35-6A2100CA53C2}">
      <dgm:prSet/>
      <dgm:spPr/>
      <dgm:t>
        <a:bodyPr/>
        <a:lstStyle/>
        <a:p>
          <a:endParaRPr lang="en-US"/>
        </a:p>
      </dgm:t>
    </dgm:pt>
    <dgm:pt modelId="{0B821E8B-44D9-4A3E-8670-33737A75695B}">
      <dgm:prSet/>
      <dgm:spPr/>
      <dgm:t>
        <a:bodyPr/>
        <a:lstStyle/>
        <a:p>
          <a:r>
            <a:rPr lang="en-US" b="1" dirty="0"/>
            <a:t>This  affects 50% of patient  visits and over 50% of all doctors</a:t>
          </a:r>
          <a:endParaRPr lang="en-US" dirty="0"/>
        </a:p>
      </dgm:t>
    </dgm:pt>
    <dgm:pt modelId="{9183C348-D94B-4F44-B19E-70647F5BD89A}" type="parTrans" cxnId="{9BD8283C-928A-4060-9F97-AC46CB3D3057}">
      <dgm:prSet/>
      <dgm:spPr/>
      <dgm:t>
        <a:bodyPr/>
        <a:lstStyle/>
        <a:p>
          <a:endParaRPr lang="en-US"/>
        </a:p>
      </dgm:t>
    </dgm:pt>
    <dgm:pt modelId="{C7DA38BC-7175-430E-A0A2-EF0AA3CA3779}" type="sibTrans" cxnId="{9BD8283C-928A-4060-9F97-AC46CB3D3057}">
      <dgm:prSet/>
      <dgm:spPr/>
      <dgm:t>
        <a:bodyPr/>
        <a:lstStyle/>
        <a:p>
          <a:endParaRPr lang="en-US"/>
        </a:p>
      </dgm:t>
    </dgm:pt>
    <dgm:pt modelId="{17750CCF-119F-4E8C-A390-A0D551CB5897}">
      <dgm:prSet/>
      <dgm:spPr/>
      <dgm:t>
        <a:bodyPr/>
        <a:lstStyle/>
        <a:p>
          <a:r>
            <a:rPr lang="en-US" b="1" dirty="0"/>
            <a:t>Must Improve Each Part of the System Or It wont Work --Don’t Blame Doctors</a:t>
          </a:r>
          <a:endParaRPr lang="en-US" dirty="0"/>
        </a:p>
      </dgm:t>
    </dgm:pt>
    <dgm:pt modelId="{E09DC5E2-C3CE-4755-8BEC-4DEF95678786}" type="parTrans" cxnId="{C7D868B1-D927-4DE5-A5DB-CF884DA201C8}">
      <dgm:prSet/>
      <dgm:spPr/>
      <dgm:t>
        <a:bodyPr/>
        <a:lstStyle/>
        <a:p>
          <a:endParaRPr lang="en-US"/>
        </a:p>
      </dgm:t>
    </dgm:pt>
    <dgm:pt modelId="{FB503466-B1AC-40D7-AD46-EC7D20D8D655}" type="sibTrans" cxnId="{C7D868B1-D927-4DE5-A5DB-CF884DA201C8}">
      <dgm:prSet/>
      <dgm:spPr/>
      <dgm:t>
        <a:bodyPr/>
        <a:lstStyle/>
        <a:p>
          <a:endParaRPr lang="en-US"/>
        </a:p>
      </dgm:t>
    </dgm:pt>
    <dgm:pt modelId="{5FAE284F-3473-4301-BF38-0CEDFBC60E83}">
      <dgm:prSet custT="1"/>
      <dgm:spPr/>
      <dgm:t>
        <a:bodyPr/>
        <a:lstStyle/>
        <a:p>
          <a:r>
            <a:rPr lang="en-US" sz="1800" b="1" dirty="0" err="1"/>
            <a:t>Shanafelt</a:t>
          </a:r>
          <a:r>
            <a:rPr lang="en-US" sz="1800" b="1" dirty="0"/>
            <a:t>, Mayo Clinic/AMA.org</a:t>
          </a:r>
          <a:endParaRPr lang="en-US" sz="1800" dirty="0"/>
        </a:p>
      </dgm:t>
    </dgm:pt>
    <dgm:pt modelId="{FD2F846C-4F1B-4794-B384-6952790A2B38}" type="parTrans" cxnId="{4D41B453-C49E-46D7-9AB9-973F832AF752}">
      <dgm:prSet/>
      <dgm:spPr/>
      <dgm:t>
        <a:bodyPr/>
        <a:lstStyle/>
        <a:p>
          <a:endParaRPr lang="en-US"/>
        </a:p>
      </dgm:t>
    </dgm:pt>
    <dgm:pt modelId="{DF022720-41B7-4C97-B1C2-C12A8805C163}" type="sibTrans" cxnId="{4D41B453-C49E-46D7-9AB9-973F832AF752}">
      <dgm:prSet/>
      <dgm:spPr/>
      <dgm:t>
        <a:bodyPr/>
        <a:lstStyle/>
        <a:p>
          <a:endParaRPr lang="en-US"/>
        </a:p>
      </dgm:t>
    </dgm:pt>
    <dgm:pt modelId="{FE816938-3667-4871-8CE1-BB98541F4A83}" type="pres">
      <dgm:prSet presAssocID="{42C9DFC3-EADB-4796-9D67-9BEF84EAB6E7}" presName="vert0" presStyleCnt="0">
        <dgm:presLayoutVars>
          <dgm:dir/>
          <dgm:animOne val="branch"/>
          <dgm:animLvl val="lvl"/>
        </dgm:presLayoutVars>
      </dgm:prSet>
      <dgm:spPr/>
    </dgm:pt>
    <dgm:pt modelId="{5C1F0B1A-2C2A-47D1-B173-55AD0913163E}" type="pres">
      <dgm:prSet presAssocID="{BD34ACC2-5603-4F80-ACD4-761A837A4F4F}" presName="thickLine" presStyleLbl="alignNode1" presStyleIdx="0" presStyleCnt="7"/>
      <dgm:spPr/>
    </dgm:pt>
    <dgm:pt modelId="{7F1228F1-13EB-431E-8FDA-DCBF0DA0DA84}" type="pres">
      <dgm:prSet presAssocID="{BD34ACC2-5603-4F80-ACD4-761A837A4F4F}" presName="horz1" presStyleCnt="0"/>
      <dgm:spPr/>
    </dgm:pt>
    <dgm:pt modelId="{D2588226-595A-4B9C-9DDB-C521279E9B64}" type="pres">
      <dgm:prSet presAssocID="{BD34ACC2-5603-4F80-ACD4-761A837A4F4F}" presName="tx1" presStyleLbl="revTx" presStyleIdx="0" presStyleCnt="7"/>
      <dgm:spPr/>
    </dgm:pt>
    <dgm:pt modelId="{6715D759-31E2-4717-81E3-BB5EE3531E2B}" type="pres">
      <dgm:prSet presAssocID="{BD34ACC2-5603-4F80-ACD4-761A837A4F4F}" presName="vert1" presStyleCnt="0"/>
      <dgm:spPr/>
    </dgm:pt>
    <dgm:pt modelId="{0B4DF82C-338A-4A92-AEC5-D47E7456F9D5}" type="pres">
      <dgm:prSet presAssocID="{38D0DBD8-360F-4E79-8117-B80FECB3D986}" presName="thickLine" presStyleLbl="alignNode1" presStyleIdx="1" presStyleCnt="7"/>
      <dgm:spPr/>
    </dgm:pt>
    <dgm:pt modelId="{C0824C55-253B-4D75-9815-3AE6A5758573}" type="pres">
      <dgm:prSet presAssocID="{38D0DBD8-360F-4E79-8117-B80FECB3D986}" presName="horz1" presStyleCnt="0"/>
      <dgm:spPr/>
    </dgm:pt>
    <dgm:pt modelId="{7916A469-CC37-4786-804A-6B0C4014BA9A}" type="pres">
      <dgm:prSet presAssocID="{38D0DBD8-360F-4E79-8117-B80FECB3D986}" presName="tx1" presStyleLbl="revTx" presStyleIdx="1" presStyleCnt="7"/>
      <dgm:spPr/>
    </dgm:pt>
    <dgm:pt modelId="{2B22C539-15ED-40E7-ADE5-6454D8F9B481}" type="pres">
      <dgm:prSet presAssocID="{38D0DBD8-360F-4E79-8117-B80FECB3D986}" presName="vert1" presStyleCnt="0"/>
      <dgm:spPr/>
    </dgm:pt>
    <dgm:pt modelId="{CAC54B50-DFB7-40A6-86DC-5D72213C8349}" type="pres">
      <dgm:prSet presAssocID="{B6D95784-8CD6-4BB2-99C2-0303C90F342C}" presName="thickLine" presStyleLbl="alignNode1" presStyleIdx="2" presStyleCnt="7"/>
      <dgm:spPr/>
    </dgm:pt>
    <dgm:pt modelId="{73F6818B-BF1B-4B64-B9BB-1BD86F871BA3}" type="pres">
      <dgm:prSet presAssocID="{B6D95784-8CD6-4BB2-99C2-0303C90F342C}" presName="horz1" presStyleCnt="0"/>
      <dgm:spPr/>
    </dgm:pt>
    <dgm:pt modelId="{159091B1-D9B7-464A-8132-5493E1E169B9}" type="pres">
      <dgm:prSet presAssocID="{B6D95784-8CD6-4BB2-99C2-0303C90F342C}" presName="tx1" presStyleLbl="revTx" presStyleIdx="2" presStyleCnt="7"/>
      <dgm:spPr/>
    </dgm:pt>
    <dgm:pt modelId="{D5E6F4BE-6F5E-4973-8A03-BC2F1C0EDA58}" type="pres">
      <dgm:prSet presAssocID="{B6D95784-8CD6-4BB2-99C2-0303C90F342C}" presName="vert1" presStyleCnt="0"/>
      <dgm:spPr/>
    </dgm:pt>
    <dgm:pt modelId="{9F3CC97E-AEA6-4721-9C5D-9174C8AB7E95}" type="pres">
      <dgm:prSet presAssocID="{051863E1-7ED5-4B29-B07D-ACD6D75FE7FA}" presName="thickLine" presStyleLbl="alignNode1" presStyleIdx="3" presStyleCnt="7"/>
      <dgm:spPr/>
    </dgm:pt>
    <dgm:pt modelId="{37073EC0-08FD-4A10-B0EC-06F8C9FF76EE}" type="pres">
      <dgm:prSet presAssocID="{051863E1-7ED5-4B29-B07D-ACD6D75FE7FA}" presName="horz1" presStyleCnt="0"/>
      <dgm:spPr/>
    </dgm:pt>
    <dgm:pt modelId="{A09210C4-B559-48E5-B134-B1AFAE8335B9}" type="pres">
      <dgm:prSet presAssocID="{051863E1-7ED5-4B29-B07D-ACD6D75FE7FA}" presName="tx1" presStyleLbl="revTx" presStyleIdx="3" presStyleCnt="7"/>
      <dgm:spPr/>
    </dgm:pt>
    <dgm:pt modelId="{214914F6-00EB-4158-B38A-88C5BD5D587D}" type="pres">
      <dgm:prSet presAssocID="{051863E1-7ED5-4B29-B07D-ACD6D75FE7FA}" presName="vert1" presStyleCnt="0"/>
      <dgm:spPr/>
    </dgm:pt>
    <dgm:pt modelId="{A25404E7-A139-429F-A1FC-F2635C699A58}" type="pres">
      <dgm:prSet presAssocID="{0B821E8B-44D9-4A3E-8670-33737A75695B}" presName="thickLine" presStyleLbl="alignNode1" presStyleIdx="4" presStyleCnt="7"/>
      <dgm:spPr/>
    </dgm:pt>
    <dgm:pt modelId="{307214EE-7E3A-499D-81C5-7120E1B5A94A}" type="pres">
      <dgm:prSet presAssocID="{0B821E8B-44D9-4A3E-8670-33737A75695B}" presName="horz1" presStyleCnt="0"/>
      <dgm:spPr/>
    </dgm:pt>
    <dgm:pt modelId="{345895EB-8616-459F-AB14-7510A0A22455}" type="pres">
      <dgm:prSet presAssocID="{0B821E8B-44D9-4A3E-8670-33737A75695B}" presName="tx1" presStyleLbl="revTx" presStyleIdx="4" presStyleCnt="7"/>
      <dgm:spPr/>
    </dgm:pt>
    <dgm:pt modelId="{86D4484C-B45A-4185-B5AE-F65A65C154D5}" type="pres">
      <dgm:prSet presAssocID="{0B821E8B-44D9-4A3E-8670-33737A75695B}" presName="vert1" presStyleCnt="0"/>
      <dgm:spPr/>
    </dgm:pt>
    <dgm:pt modelId="{D623B5B0-44DB-44CD-B368-9D4BCB171D4D}" type="pres">
      <dgm:prSet presAssocID="{17750CCF-119F-4E8C-A390-A0D551CB5897}" presName="thickLine" presStyleLbl="alignNode1" presStyleIdx="5" presStyleCnt="7"/>
      <dgm:spPr/>
    </dgm:pt>
    <dgm:pt modelId="{36019572-77DF-4E23-870A-7FB341B5844D}" type="pres">
      <dgm:prSet presAssocID="{17750CCF-119F-4E8C-A390-A0D551CB5897}" presName="horz1" presStyleCnt="0"/>
      <dgm:spPr/>
    </dgm:pt>
    <dgm:pt modelId="{39CC6C79-2ACF-4845-A8C2-BE94B21512C7}" type="pres">
      <dgm:prSet presAssocID="{17750CCF-119F-4E8C-A390-A0D551CB5897}" presName="tx1" presStyleLbl="revTx" presStyleIdx="5" presStyleCnt="7"/>
      <dgm:spPr/>
    </dgm:pt>
    <dgm:pt modelId="{F7219A34-5CC9-4FEF-A9B8-2E3333D7D2B4}" type="pres">
      <dgm:prSet presAssocID="{17750CCF-119F-4E8C-A390-A0D551CB5897}" presName="vert1" presStyleCnt="0"/>
      <dgm:spPr/>
    </dgm:pt>
    <dgm:pt modelId="{84428BE8-2F7A-4B1C-B88C-B211DBD2CA2E}" type="pres">
      <dgm:prSet presAssocID="{5FAE284F-3473-4301-BF38-0CEDFBC60E83}" presName="thickLine" presStyleLbl="alignNode1" presStyleIdx="6" presStyleCnt="7"/>
      <dgm:spPr/>
    </dgm:pt>
    <dgm:pt modelId="{997497D2-40A6-4A7D-A975-83F718BD350B}" type="pres">
      <dgm:prSet presAssocID="{5FAE284F-3473-4301-BF38-0CEDFBC60E83}" presName="horz1" presStyleCnt="0"/>
      <dgm:spPr/>
    </dgm:pt>
    <dgm:pt modelId="{1896272A-F7B1-478D-ACDF-A826C3F5D530}" type="pres">
      <dgm:prSet presAssocID="{5FAE284F-3473-4301-BF38-0CEDFBC60E83}" presName="tx1" presStyleLbl="revTx" presStyleIdx="6" presStyleCnt="7"/>
      <dgm:spPr/>
    </dgm:pt>
    <dgm:pt modelId="{D86A97CE-8F2E-40AC-913C-A1CC92F7F467}" type="pres">
      <dgm:prSet presAssocID="{5FAE284F-3473-4301-BF38-0CEDFBC60E83}" presName="vert1" presStyleCnt="0"/>
      <dgm:spPr/>
    </dgm:pt>
  </dgm:ptLst>
  <dgm:cxnLst>
    <dgm:cxn modelId="{C7E7360B-804B-46CF-B45F-3347E62B8D74}" type="presOf" srcId="{38D0DBD8-360F-4E79-8117-B80FECB3D986}" destId="{7916A469-CC37-4786-804A-6B0C4014BA9A}" srcOrd="0" destOrd="0" presId="urn:microsoft.com/office/officeart/2008/layout/LinedList"/>
    <dgm:cxn modelId="{5AE8D118-6EAC-45B3-BFA6-B1B18D44217D}" srcId="{42C9DFC3-EADB-4796-9D67-9BEF84EAB6E7}" destId="{BD34ACC2-5603-4F80-ACD4-761A837A4F4F}" srcOrd="0" destOrd="0" parTransId="{3BC312B9-16B5-46E2-972C-DE858CED44C2}" sibTransId="{156ABD18-D095-4864-AC86-FC71D7776B24}"/>
    <dgm:cxn modelId="{3188BB23-70A9-4BEA-BE91-A6DB56835826}" type="presOf" srcId="{0B821E8B-44D9-4A3E-8670-33737A75695B}" destId="{345895EB-8616-459F-AB14-7510A0A22455}" srcOrd="0" destOrd="0" presId="urn:microsoft.com/office/officeart/2008/layout/LinedList"/>
    <dgm:cxn modelId="{94ECBB25-B086-4ABC-BB3F-CF5928C40BCC}" srcId="{42C9DFC3-EADB-4796-9D67-9BEF84EAB6E7}" destId="{38D0DBD8-360F-4E79-8117-B80FECB3D986}" srcOrd="1" destOrd="0" parTransId="{147BE993-67F6-40E8-ACD1-DB2E24DB1255}" sibTransId="{5D55BEB9-E1EA-4E68-A2F8-DD40E53B1347}"/>
    <dgm:cxn modelId="{9BD8283C-928A-4060-9F97-AC46CB3D3057}" srcId="{42C9DFC3-EADB-4796-9D67-9BEF84EAB6E7}" destId="{0B821E8B-44D9-4A3E-8670-33737A75695B}" srcOrd="4" destOrd="0" parTransId="{9183C348-D94B-4F44-B19E-70647F5BD89A}" sibTransId="{C7DA38BC-7175-430E-A0A2-EF0AA3CA3779}"/>
    <dgm:cxn modelId="{4D41B453-C49E-46D7-9AB9-973F832AF752}" srcId="{42C9DFC3-EADB-4796-9D67-9BEF84EAB6E7}" destId="{5FAE284F-3473-4301-BF38-0CEDFBC60E83}" srcOrd="6" destOrd="0" parTransId="{FD2F846C-4F1B-4794-B384-6952790A2B38}" sibTransId="{DF022720-41B7-4C97-B1C2-C12A8805C163}"/>
    <dgm:cxn modelId="{88C2E076-550F-4467-9D00-94273CE23029}" type="presOf" srcId="{5FAE284F-3473-4301-BF38-0CEDFBC60E83}" destId="{1896272A-F7B1-478D-ACDF-A826C3F5D530}" srcOrd="0" destOrd="0" presId="urn:microsoft.com/office/officeart/2008/layout/LinedList"/>
    <dgm:cxn modelId="{C530F89B-BAA4-4CA5-9ADA-1FD62D09C931}" type="presOf" srcId="{051863E1-7ED5-4B29-B07D-ACD6D75FE7FA}" destId="{A09210C4-B559-48E5-B134-B1AFAE8335B9}" srcOrd="0" destOrd="0" presId="urn:microsoft.com/office/officeart/2008/layout/LinedList"/>
    <dgm:cxn modelId="{D9979FA2-2B55-45CE-A628-868740FDA758}" type="presOf" srcId="{B6D95784-8CD6-4BB2-99C2-0303C90F342C}" destId="{159091B1-D9B7-464A-8132-5493E1E169B9}" srcOrd="0" destOrd="0" presId="urn:microsoft.com/office/officeart/2008/layout/LinedList"/>
    <dgm:cxn modelId="{077FABA9-B9D8-42A0-8ACF-8A30E12E6401}" srcId="{42C9DFC3-EADB-4796-9D67-9BEF84EAB6E7}" destId="{B6D95784-8CD6-4BB2-99C2-0303C90F342C}" srcOrd="2" destOrd="0" parTransId="{BF9FC664-D7A5-40EC-BC5A-935B56C085A4}" sibTransId="{E16D7F9E-C6E5-48B4-AB03-793689B58E8D}"/>
    <dgm:cxn modelId="{C7D868B1-D927-4DE5-A5DB-CF884DA201C8}" srcId="{42C9DFC3-EADB-4796-9D67-9BEF84EAB6E7}" destId="{17750CCF-119F-4E8C-A390-A0D551CB5897}" srcOrd="5" destOrd="0" parTransId="{E09DC5E2-C3CE-4755-8BEC-4DEF95678786}" sibTransId="{FB503466-B1AC-40D7-AD46-EC7D20D8D655}"/>
    <dgm:cxn modelId="{F5B61FC9-5A32-4FC3-9D05-7F66039FDF28}" type="presOf" srcId="{BD34ACC2-5603-4F80-ACD4-761A837A4F4F}" destId="{D2588226-595A-4B9C-9DDB-C521279E9B64}" srcOrd="0" destOrd="0" presId="urn:microsoft.com/office/officeart/2008/layout/LinedList"/>
    <dgm:cxn modelId="{A1336BD5-D199-41D8-BC35-6A2100CA53C2}" srcId="{42C9DFC3-EADB-4796-9D67-9BEF84EAB6E7}" destId="{051863E1-7ED5-4B29-B07D-ACD6D75FE7FA}" srcOrd="3" destOrd="0" parTransId="{88CB257C-A756-418E-BC62-DC1EE72E6E1A}" sibTransId="{45F5F08F-A9BE-4901-A471-43F59668EAA3}"/>
    <dgm:cxn modelId="{5CC02CDA-7553-4931-B362-7E77F04ECD04}" type="presOf" srcId="{42C9DFC3-EADB-4796-9D67-9BEF84EAB6E7}" destId="{FE816938-3667-4871-8CE1-BB98541F4A83}" srcOrd="0" destOrd="0" presId="urn:microsoft.com/office/officeart/2008/layout/LinedList"/>
    <dgm:cxn modelId="{CD55C2FA-1112-432E-9EA4-48299682B241}" type="presOf" srcId="{17750CCF-119F-4E8C-A390-A0D551CB5897}" destId="{39CC6C79-2ACF-4845-A8C2-BE94B21512C7}" srcOrd="0" destOrd="0" presId="urn:microsoft.com/office/officeart/2008/layout/LinedList"/>
    <dgm:cxn modelId="{5E60C90B-F7DF-4DD1-A809-8DB478AEE8E2}" type="presParOf" srcId="{FE816938-3667-4871-8CE1-BB98541F4A83}" destId="{5C1F0B1A-2C2A-47D1-B173-55AD0913163E}" srcOrd="0" destOrd="0" presId="urn:microsoft.com/office/officeart/2008/layout/LinedList"/>
    <dgm:cxn modelId="{34FDA276-491F-4DB3-8735-83326384C608}" type="presParOf" srcId="{FE816938-3667-4871-8CE1-BB98541F4A83}" destId="{7F1228F1-13EB-431E-8FDA-DCBF0DA0DA84}" srcOrd="1" destOrd="0" presId="urn:microsoft.com/office/officeart/2008/layout/LinedList"/>
    <dgm:cxn modelId="{F4EE368F-7004-4946-84D1-DC25DD7BA4C2}" type="presParOf" srcId="{7F1228F1-13EB-431E-8FDA-DCBF0DA0DA84}" destId="{D2588226-595A-4B9C-9DDB-C521279E9B64}" srcOrd="0" destOrd="0" presId="urn:microsoft.com/office/officeart/2008/layout/LinedList"/>
    <dgm:cxn modelId="{D08FE5FD-CD08-46EA-9B90-7B40B91E5937}" type="presParOf" srcId="{7F1228F1-13EB-431E-8FDA-DCBF0DA0DA84}" destId="{6715D759-31E2-4717-81E3-BB5EE3531E2B}" srcOrd="1" destOrd="0" presId="urn:microsoft.com/office/officeart/2008/layout/LinedList"/>
    <dgm:cxn modelId="{803EC566-A6F9-4091-95A6-CF5BCD720363}" type="presParOf" srcId="{FE816938-3667-4871-8CE1-BB98541F4A83}" destId="{0B4DF82C-338A-4A92-AEC5-D47E7456F9D5}" srcOrd="2" destOrd="0" presId="urn:microsoft.com/office/officeart/2008/layout/LinedList"/>
    <dgm:cxn modelId="{1534DC5A-19B8-4A23-AF2D-49A8823B1102}" type="presParOf" srcId="{FE816938-3667-4871-8CE1-BB98541F4A83}" destId="{C0824C55-253B-4D75-9815-3AE6A5758573}" srcOrd="3" destOrd="0" presId="urn:microsoft.com/office/officeart/2008/layout/LinedList"/>
    <dgm:cxn modelId="{813F62FE-152B-449B-A0C9-78CF0B6B5C44}" type="presParOf" srcId="{C0824C55-253B-4D75-9815-3AE6A5758573}" destId="{7916A469-CC37-4786-804A-6B0C4014BA9A}" srcOrd="0" destOrd="0" presId="urn:microsoft.com/office/officeart/2008/layout/LinedList"/>
    <dgm:cxn modelId="{802D0DAA-89B3-4636-9F94-B53D6EAE1DCC}" type="presParOf" srcId="{C0824C55-253B-4D75-9815-3AE6A5758573}" destId="{2B22C539-15ED-40E7-ADE5-6454D8F9B481}" srcOrd="1" destOrd="0" presId="urn:microsoft.com/office/officeart/2008/layout/LinedList"/>
    <dgm:cxn modelId="{510793A1-83F3-4415-BBF8-3419DA3B69AE}" type="presParOf" srcId="{FE816938-3667-4871-8CE1-BB98541F4A83}" destId="{CAC54B50-DFB7-40A6-86DC-5D72213C8349}" srcOrd="4" destOrd="0" presId="urn:microsoft.com/office/officeart/2008/layout/LinedList"/>
    <dgm:cxn modelId="{A90D95AE-A93B-444B-951F-0C46A0D0564D}" type="presParOf" srcId="{FE816938-3667-4871-8CE1-BB98541F4A83}" destId="{73F6818B-BF1B-4B64-B9BB-1BD86F871BA3}" srcOrd="5" destOrd="0" presId="urn:microsoft.com/office/officeart/2008/layout/LinedList"/>
    <dgm:cxn modelId="{90030891-2FAC-4F95-A7AB-547A41310C82}" type="presParOf" srcId="{73F6818B-BF1B-4B64-B9BB-1BD86F871BA3}" destId="{159091B1-D9B7-464A-8132-5493E1E169B9}" srcOrd="0" destOrd="0" presId="urn:microsoft.com/office/officeart/2008/layout/LinedList"/>
    <dgm:cxn modelId="{31154347-00F9-466B-928E-42055B621EFF}" type="presParOf" srcId="{73F6818B-BF1B-4B64-B9BB-1BD86F871BA3}" destId="{D5E6F4BE-6F5E-4973-8A03-BC2F1C0EDA58}" srcOrd="1" destOrd="0" presId="urn:microsoft.com/office/officeart/2008/layout/LinedList"/>
    <dgm:cxn modelId="{AECEEB6B-7DE1-47B5-87BD-4738E1E9A511}" type="presParOf" srcId="{FE816938-3667-4871-8CE1-BB98541F4A83}" destId="{9F3CC97E-AEA6-4721-9C5D-9174C8AB7E95}" srcOrd="6" destOrd="0" presId="urn:microsoft.com/office/officeart/2008/layout/LinedList"/>
    <dgm:cxn modelId="{B5EA48AA-A2D0-4F80-95F3-5A032242A6BC}" type="presParOf" srcId="{FE816938-3667-4871-8CE1-BB98541F4A83}" destId="{37073EC0-08FD-4A10-B0EC-06F8C9FF76EE}" srcOrd="7" destOrd="0" presId="urn:microsoft.com/office/officeart/2008/layout/LinedList"/>
    <dgm:cxn modelId="{5FBFEDF1-E549-40F4-B658-8EC571DC6C33}" type="presParOf" srcId="{37073EC0-08FD-4A10-B0EC-06F8C9FF76EE}" destId="{A09210C4-B559-48E5-B134-B1AFAE8335B9}" srcOrd="0" destOrd="0" presId="urn:microsoft.com/office/officeart/2008/layout/LinedList"/>
    <dgm:cxn modelId="{4CA1F6E2-8DF2-4B68-B152-94FA769D2EBB}" type="presParOf" srcId="{37073EC0-08FD-4A10-B0EC-06F8C9FF76EE}" destId="{214914F6-00EB-4158-B38A-88C5BD5D587D}" srcOrd="1" destOrd="0" presId="urn:microsoft.com/office/officeart/2008/layout/LinedList"/>
    <dgm:cxn modelId="{AAA3A3BC-3A51-456D-9DF1-CC8D82CC16D7}" type="presParOf" srcId="{FE816938-3667-4871-8CE1-BB98541F4A83}" destId="{A25404E7-A139-429F-A1FC-F2635C699A58}" srcOrd="8" destOrd="0" presId="urn:microsoft.com/office/officeart/2008/layout/LinedList"/>
    <dgm:cxn modelId="{E3107E35-349E-49BB-AC5C-2615E901FB1C}" type="presParOf" srcId="{FE816938-3667-4871-8CE1-BB98541F4A83}" destId="{307214EE-7E3A-499D-81C5-7120E1B5A94A}" srcOrd="9" destOrd="0" presId="urn:microsoft.com/office/officeart/2008/layout/LinedList"/>
    <dgm:cxn modelId="{B3606F0F-3344-4CA2-BC1C-3C8582725849}" type="presParOf" srcId="{307214EE-7E3A-499D-81C5-7120E1B5A94A}" destId="{345895EB-8616-459F-AB14-7510A0A22455}" srcOrd="0" destOrd="0" presId="urn:microsoft.com/office/officeart/2008/layout/LinedList"/>
    <dgm:cxn modelId="{CA1B96FE-BD08-452A-99E7-4B7C87D73D85}" type="presParOf" srcId="{307214EE-7E3A-499D-81C5-7120E1B5A94A}" destId="{86D4484C-B45A-4185-B5AE-F65A65C154D5}" srcOrd="1" destOrd="0" presId="urn:microsoft.com/office/officeart/2008/layout/LinedList"/>
    <dgm:cxn modelId="{E9188A40-01C4-49AE-BA0F-040870962437}" type="presParOf" srcId="{FE816938-3667-4871-8CE1-BB98541F4A83}" destId="{D623B5B0-44DB-44CD-B368-9D4BCB171D4D}" srcOrd="10" destOrd="0" presId="urn:microsoft.com/office/officeart/2008/layout/LinedList"/>
    <dgm:cxn modelId="{A9732ADA-DEB7-4F0A-9028-0F41A09FBF4D}" type="presParOf" srcId="{FE816938-3667-4871-8CE1-BB98541F4A83}" destId="{36019572-77DF-4E23-870A-7FB341B5844D}" srcOrd="11" destOrd="0" presId="urn:microsoft.com/office/officeart/2008/layout/LinedList"/>
    <dgm:cxn modelId="{77B62478-DC8E-46EB-80D9-01947401B7F3}" type="presParOf" srcId="{36019572-77DF-4E23-870A-7FB341B5844D}" destId="{39CC6C79-2ACF-4845-A8C2-BE94B21512C7}" srcOrd="0" destOrd="0" presId="urn:microsoft.com/office/officeart/2008/layout/LinedList"/>
    <dgm:cxn modelId="{8824CC48-7F82-4531-8AD9-6DA6123C1701}" type="presParOf" srcId="{36019572-77DF-4E23-870A-7FB341B5844D}" destId="{F7219A34-5CC9-4FEF-A9B8-2E3333D7D2B4}" srcOrd="1" destOrd="0" presId="urn:microsoft.com/office/officeart/2008/layout/LinedList"/>
    <dgm:cxn modelId="{3C11DB6D-F8E8-40C9-87FC-6C82E05C6269}" type="presParOf" srcId="{FE816938-3667-4871-8CE1-BB98541F4A83}" destId="{84428BE8-2F7A-4B1C-B88C-B211DBD2CA2E}" srcOrd="12" destOrd="0" presId="urn:microsoft.com/office/officeart/2008/layout/LinedList"/>
    <dgm:cxn modelId="{6BF50551-400B-45D7-BF41-D588F6FA1F9C}" type="presParOf" srcId="{FE816938-3667-4871-8CE1-BB98541F4A83}" destId="{997497D2-40A6-4A7D-A975-83F718BD350B}" srcOrd="13" destOrd="0" presId="urn:microsoft.com/office/officeart/2008/layout/LinedList"/>
    <dgm:cxn modelId="{B34C0645-6D52-42B8-B2F9-4E93778F6CAD}" type="presParOf" srcId="{997497D2-40A6-4A7D-A975-83F718BD350B}" destId="{1896272A-F7B1-478D-ACDF-A826C3F5D530}" srcOrd="0" destOrd="0" presId="urn:microsoft.com/office/officeart/2008/layout/LinedList"/>
    <dgm:cxn modelId="{36C84E18-86EE-43B5-A6A5-7A76BF1CB5FD}" type="presParOf" srcId="{997497D2-40A6-4A7D-A975-83F718BD350B}" destId="{D86A97CE-8F2E-40AC-913C-A1CC92F7F46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7AB0706-763D-4607-BC83-E314A9D5C1AB}" type="doc">
      <dgm:prSet loTypeId="urn:microsoft.com/office/officeart/2008/layout/LinedList" loCatId="list" qsTypeId="urn:microsoft.com/office/officeart/2005/8/quickstyle/simple1" qsCatId="simple" csTypeId="urn:microsoft.com/office/officeart/2005/8/colors/accent4_2" csCatId="accent4" phldr="1"/>
      <dgm:spPr/>
      <dgm:t>
        <a:bodyPr/>
        <a:lstStyle/>
        <a:p>
          <a:endParaRPr lang="en-US"/>
        </a:p>
      </dgm:t>
    </dgm:pt>
    <dgm:pt modelId="{C91A89B1-8A78-4330-87DF-B2D5EB933B72}">
      <dgm:prSet/>
      <dgm:spPr/>
      <dgm:t>
        <a:bodyPr/>
        <a:lstStyle/>
        <a:p>
          <a:r>
            <a:rPr lang="en-US" b="1" dirty="0"/>
            <a:t>Suicide has been increasing in USA for 20 years up 30% in some states  now 10th leading cause of death with 45,000 per year in general public- 300-400 M.D.’s per year</a:t>
          </a:r>
        </a:p>
      </dgm:t>
    </dgm:pt>
    <dgm:pt modelId="{6D5A63B7-C2AD-4FB1-8C84-B54052A0F036}" type="parTrans" cxnId="{2C4964C0-E125-497D-B068-70EFD742CA13}">
      <dgm:prSet/>
      <dgm:spPr/>
      <dgm:t>
        <a:bodyPr/>
        <a:lstStyle/>
        <a:p>
          <a:endParaRPr lang="en-US"/>
        </a:p>
      </dgm:t>
    </dgm:pt>
    <dgm:pt modelId="{82B7BD57-019B-48D0-8EF1-D41CA49BA8E1}" type="sibTrans" cxnId="{2C4964C0-E125-497D-B068-70EFD742CA13}">
      <dgm:prSet/>
      <dgm:spPr/>
      <dgm:t>
        <a:bodyPr/>
        <a:lstStyle/>
        <a:p>
          <a:endParaRPr lang="en-US"/>
        </a:p>
      </dgm:t>
    </dgm:pt>
    <dgm:pt modelId="{285F7A50-EBF2-4909-A9A1-BEC524024094}">
      <dgm:prSet/>
      <dgm:spPr/>
      <dgm:t>
        <a:bodyPr/>
        <a:lstStyle/>
        <a:p>
          <a:r>
            <a:rPr lang="en-US" b="1"/>
            <a:t>Physicians considered to have a much higher than  average suicide rate-----50-65/100,000 vs 13.4/100,000 in general population.- Controversy regarding rate of psychiatrist suicide</a:t>
          </a:r>
        </a:p>
      </dgm:t>
    </dgm:pt>
    <dgm:pt modelId="{7C140163-9094-4133-9364-8EC512FFB226}" type="parTrans" cxnId="{EBC752E2-C237-471F-B235-D9BDF252D047}">
      <dgm:prSet/>
      <dgm:spPr/>
      <dgm:t>
        <a:bodyPr/>
        <a:lstStyle/>
        <a:p>
          <a:endParaRPr lang="en-US"/>
        </a:p>
      </dgm:t>
    </dgm:pt>
    <dgm:pt modelId="{9D9CC7D6-981F-42CA-8D2A-8D68DCC2E6A3}" type="sibTrans" cxnId="{EBC752E2-C237-471F-B235-D9BDF252D047}">
      <dgm:prSet/>
      <dgm:spPr/>
      <dgm:t>
        <a:bodyPr/>
        <a:lstStyle/>
        <a:p>
          <a:endParaRPr lang="en-US"/>
        </a:p>
      </dgm:t>
    </dgm:pt>
    <dgm:pt modelId="{6AB4019E-7F03-4243-9808-33E6C68083A1}">
      <dgm:prSet/>
      <dgm:spPr/>
      <dgm:t>
        <a:bodyPr/>
        <a:lstStyle/>
        <a:p>
          <a:r>
            <a:rPr lang="en-US" b="1" dirty="0"/>
            <a:t>Suicide mortality rates for female physicians are higher than for male physicians according to recent study-JAMA Psychiatry</a:t>
          </a:r>
        </a:p>
        <a:p>
          <a:r>
            <a:rPr lang="en-US" b="1" dirty="0"/>
            <a:t>The suicide of a physician has a huge social impact  affecting patients and colleagues in the whole community- causing other suicides</a:t>
          </a:r>
        </a:p>
      </dgm:t>
    </dgm:pt>
    <dgm:pt modelId="{03DE4202-9FC4-4AA0-802C-296CDC174066}" type="parTrans" cxnId="{DBFA4A46-D5BD-4F35-8489-DAC2DF009FFA}">
      <dgm:prSet/>
      <dgm:spPr/>
      <dgm:t>
        <a:bodyPr/>
        <a:lstStyle/>
        <a:p>
          <a:endParaRPr lang="en-US"/>
        </a:p>
      </dgm:t>
    </dgm:pt>
    <dgm:pt modelId="{B340EC92-E0CA-479B-8FE7-E9D5FD18EA36}" type="sibTrans" cxnId="{DBFA4A46-D5BD-4F35-8489-DAC2DF009FFA}">
      <dgm:prSet/>
      <dgm:spPr/>
      <dgm:t>
        <a:bodyPr/>
        <a:lstStyle/>
        <a:p>
          <a:endParaRPr lang="en-US"/>
        </a:p>
      </dgm:t>
    </dgm:pt>
    <dgm:pt modelId="{ADF2A781-903A-4A26-9911-DA7B46CBAFA1}" type="pres">
      <dgm:prSet presAssocID="{77AB0706-763D-4607-BC83-E314A9D5C1AB}" presName="vert0" presStyleCnt="0">
        <dgm:presLayoutVars>
          <dgm:dir/>
          <dgm:animOne val="branch"/>
          <dgm:animLvl val="lvl"/>
        </dgm:presLayoutVars>
      </dgm:prSet>
      <dgm:spPr/>
    </dgm:pt>
    <dgm:pt modelId="{AC988E40-A452-4A48-8A31-D726FFA63B43}" type="pres">
      <dgm:prSet presAssocID="{C91A89B1-8A78-4330-87DF-B2D5EB933B72}" presName="thickLine" presStyleLbl="alignNode1" presStyleIdx="0" presStyleCnt="3"/>
      <dgm:spPr/>
    </dgm:pt>
    <dgm:pt modelId="{5C4EA3DA-73A1-41BD-8B23-91F96E5F6948}" type="pres">
      <dgm:prSet presAssocID="{C91A89B1-8A78-4330-87DF-B2D5EB933B72}" presName="horz1" presStyleCnt="0"/>
      <dgm:spPr/>
    </dgm:pt>
    <dgm:pt modelId="{CE1D7FF2-A4F5-4497-A9B0-CA41A026DA4D}" type="pres">
      <dgm:prSet presAssocID="{C91A89B1-8A78-4330-87DF-B2D5EB933B72}" presName="tx1" presStyleLbl="revTx" presStyleIdx="0" presStyleCnt="3"/>
      <dgm:spPr/>
    </dgm:pt>
    <dgm:pt modelId="{ECBE62DD-D6F2-49C1-9002-1057175A56A8}" type="pres">
      <dgm:prSet presAssocID="{C91A89B1-8A78-4330-87DF-B2D5EB933B72}" presName="vert1" presStyleCnt="0"/>
      <dgm:spPr/>
    </dgm:pt>
    <dgm:pt modelId="{C01D1BF2-F154-4747-AD89-5838B32CFC62}" type="pres">
      <dgm:prSet presAssocID="{285F7A50-EBF2-4909-A9A1-BEC524024094}" presName="thickLine" presStyleLbl="alignNode1" presStyleIdx="1" presStyleCnt="3"/>
      <dgm:spPr/>
    </dgm:pt>
    <dgm:pt modelId="{AB2B0764-0387-499B-979C-7E0AF78F1CDF}" type="pres">
      <dgm:prSet presAssocID="{285F7A50-EBF2-4909-A9A1-BEC524024094}" presName="horz1" presStyleCnt="0"/>
      <dgm:spPr/>
    </dgm:pt>
    <dgm:pt modelId="{2AFE7AEA-5E5F-44D4-99D7-222F751122F0}" type="pres">
      <dgm:prSet presAssocID="{285F7A50-EBF2-4909-A9A1-BEC524024094}" presName="tx1" presStyleLbl="revTx" presStyleIdx="1" presStyleCnt="3"/>
      <dgm:spPr/>
    </dgm:pt>
    <dgm:pt modelId="{85CF0B88-FB63-480D-A6E6-33D89C1396CD}" type="pres">
      <dgm:prSet presAssocID="{285F7A50-EBF2-4909-A9A1-BEC524024094}" presName="vert1" presStyleCnt="0"/>
      <dgm:spPr/>
    </dgm:pt>
    <dgm:pt modelId="{F5F80355-891D-45E5-88BA-F9CB1120B80B}" type="pres">
      <dgm:prSet presAssocID="{6AB4019E-7F03-4243-9808-33E6C68083A1}" presName="thickLine" presStyleLbl="alignNode1" presStyleIdx="2" presStyleCnt="3"/>
      <dgm:spPr/>
    </dgm:pt>
    <dgm:pt modelId="{3EE15198-5B4A-4C6E-B1AC-9E908A936D38}" type="pres">
      <dgm:prSet presAssocID="{6AB4019E-7F03-4243-9808-33E6C68083A1}" presName="horz1" presStyleCnt="0"/>
      <dgm:spPr/>
    </dgm:pt>
    <dgm:pt modelId="{B3A0661B-CB28-4EBB-93D3-8CBB878F38D5}" type="pres">
      <dgm:prSet presAssocID="{6AB4019E-7F03-4243-9808-33E6C68083A1}" presName="tx1" presStyleLbl="revTx" presStyleIdx="2" presStyleCnt="3"/>
      <dgm:spPr/>
    </dgm:pt>
    <dgm:pt modelId="{0472B59B-BF31-4820-8C6E-98030E3585BB}" type="pres">
      <dgm:prSet presAssocID="{6AB4019E-7F03-4243-9808-33E6C68083A1}" presName="vert1" presStyleCnt="0"/>
      <dgm:spPr/>
    </dgm:pt>
  </dgm:ptLst>
  <dgm:cxnLst>
    <dgm:cxn modelId="{2BA9321A-6ECB-4C0A-9A27-EBD3F4559139}" type="presOf" srcId="{6AB4019E-7F03-4243-9808-33E6C68083A1}" destId="{B3A0661B-CB28-4EBB-93D3-8CBB878F38D5}" srcOrd="0" destOrd="0" presId="urn:microsoft.com/office/officeart/2008/layout/LinedList"/>
    <dgm:cxn modelId="{DBFA4A46-D5BD-4F35-8489-DAC2DF009FFA}" srcId="{77AB0706-763D-4607-BC83-E314A9D5C1AB}" destId="{6AB4019E-7F03-4243-9808-33E6C68083A1}" srcOrd="2" destOrd="0" parTransId="{03DE4202-9FC4-4AA0-802C-296CDC174066}" sibTransId="{B340EC92-E0CA-479B-8FE7-E9D5FD18EA36}"/>
    <dgm:cxn modelId="{E2E22959-B5F9-4338-9F09-DAD74B3F1050}" type="presOf" srcId="{77AB0706-763D-4607-BC83-E314A9D5C1AB}" destId="{ADF2A781-903A-4A26-9911-DA7B46CBAFA1}" srcOrd="0" destOrd="0" presId="urn:microsoft.com/office/officeart/2008/layout/LinedList"/>
    <dgm:cxn modelId="{586FCFAA-24B6-405D-91AA-14E3A275F618}" type="presOf" srcId="{285F7A50-EBF2-4909-A9A1-BEC524024094}" destId="{2AFE7AEA-5E5F-44D4-99D7-222F751122F0}" srcOrd="0" destOrd="0" presId="urn:microsoft.com/office/officeart/2008/layout/LinedList"/>
    <dgm:cxn modelId="{2C4964C0-E125-497D-B068-70EFD742CA13}" srcId="{77AB0706-763D-4607-BC83-E314A9D5C1AB}" destId="{C91A89B1-8A78-4330-87DF-B2D5EB933B72}" srcOrd="0" destOrd="0" parTransId="{6D5A63B7-C2AD-4FB1-8C84-B54052A0F036}" sibTransId="{82B7BD57-019B-48D0-8EF1-D41CA49BA8E1}"/>
    <dgm:cxn modelId="{A75775D9-B140-471B-BF44-6EF6DFADA6FD}" type="presOf" srcId="{C91A89B1-8A78-4330-87DF-B2D5EB933B72}" destId="{CE1D7FF2-A4F5-4497-A9B0-CA41A026DA4D}" srcOrd="0" destOrd="0" presId="urn:microsoft.com/office/officeart/2008/layout/LinedList"/>
    <dgm:cxn modelId="{EBC752E2-C237-471F-B235-D9BDF252D047}" srcId="{77AB0706-763D-4607-BC83-E314A9D5C1AB}" destId="{285F7A50-EBF2-4909-A9A1-BEC524024094}" srcOrd="1" destOrd="0" parTransId="{7C140163-9094-4133-9364-8EC512FFB226}" sibTransId="{9D9CC7D6-981F-42CA-8D2A-8D68DCC2E6A3}"/>
    <dgm:cxn modelId="{72240584-F3B3-4095-9051-3E97D2BC350E}" type="presParOf" srcId="{ADF2A781-903A-4A26-9911-DA7B46CBAFA1}" destId="{AC988E40-A452-4A48-8A31-D726FFA63B43}" srcOrd="0" destOrd="0" presId="urn:microsoft.com/office/officeart/2008/layout/LinedList"/>
    <dgm:cxn modelId="{C4B21707-8739-4201-9ED4-F37C0972EC40}" type="presParOf" srcId="{ADF2A781-903A-4A26-9911-DA7B46CBAFA1}" destId="{5C4EA3DA-73A1-41BD-8B23-91F96E5F6948}" srcOrd="1" destOrd="0" presId="urn:microsoft.com/office/officeart/2008/layout/LinedList"/>
    <dgm:cxn modelId="{3E39BF62-7555-4DF2-86FD-6FD392A7E681}" type="presParOf" srcId="{5C4EA3DA-73A1-41BD-8B23-91F96E5F6948}" destId="{CE1D7FF2-A4F5-4497-A9B0-CA41A026DA4D}" srcOrd="0" destOrd="0" presId="urn:microsoft.com/office/officeart/2008/layout/LinedList"/>
    <dgm:cxn modelId="{AD4E075C-6EDA-42F2-8986-A88853D446B2}" type="presParOf" srcId="{5C4EA3DA-73A1-41BD-8B23-91F96E5F6948}" destId="{ECBE62DD-D6F2-49C1-9002-1057175A56A8}" srcOrd="1" destOrd="0" presId="urn:microsoft.com/office/officeart/2008/layout/LinedList"/>
    <dgm:cxn modelId="{6C598C70-196D-4BF6-9F59-FE2F57342033}" type="presParOf" srcId="{ADF2A781-903A-4A26-9911-DA7B46CBAFA1}" destId="{C01D1BF2-F154-4747-AD89-5838B32CFC62}" srcOrd="2" destOrd="0" presId="urn:microsoft.com/office/officeart/2008/layout/LinedList"/>
    <dgm:cxn modelId="{94BCF57D-E4CD-4FEF-8EAB-FE5BD6EAC955}" type="presParOf" srcId="{ADF2A781-903A-4A26-9911-DA7B46CBAFA1}" destId="{AB2B0764-0387-499B-979C-7E0AF78F1CDF}" srcOrd="3" destOrd="0" presId="urn:microsoft.com/office/officeart/2008/layout/LinedList"/>
    <dgm:cxn modelId="{4DB151A6-A93D-46D3-9E53-CD74CCD90660}" type="presParOf" srcId="{AB2B0764-0387-499B-979C-7E0AF78F1CDF}" destId="{2AFE7AEA-5E5F-44D4-99D7-222F751122F0}" srcOrd="0" destOrd="0" presId="urn:microsoft.com/office/officeart/2008/layout/LinedList"/>
    <dgm:cxn modelId="{1D57E087-77E9-4446-BF9D-C6D64597A2DA}" type="presParOf" srcId="{AB2B0764-0387-499B-979C-7E0AF78F1CDF}" destId="{85CF0B88-FB63-480D-A6E6-33D89C1396CD}" srcOrd="1" destOrd="0" presId="urn:microsoft.com/office/officeart/2008/layout/LinedList"/>
    <dgm:cxn modelId="{9C296094-C259-4DBE-9CEA-3F3F1E02EEC6}" type="presParOf" srcId="{ADF2A781-903A-4A26-9911-DA7B46CBAFA1}" destId="{F5F80355-891D-45E5-88BA-F9CB1120B80B}" srcOrd="4" destOrd="0" presId="urn:microsoft.com/office/officeart/2008/layout/LinedList"/>
    <dgm:cxn modelId="{C0031D6D-2AE1-43F1-881A-7F7DF4259971}" type="presParOf" srcId="{ADF2A781-903A-4A26-9911-DA7B46CBAFA1}" destId="{3EE15198-5B4A-4C6E-B1AC-9E908A936D38}" srcOrd="5" destOrd="0" presId="urn:microsoft.com/office/officeart/2008/layout/LinedList"/>
    <dgm:cxn modelId="{B33603A9-E1C0-4365-98D9-2F492C67930B}" type="presParOf" srcId="{3EE15198-5B4A-4C6E-B1AC-9E908A936D38}" destId="{B3A0661B-CB28-4EBB-93D3-8CBB878F38D5}" srcOrd="0" destOrd="0" presId="urn:microsoft.com/office/officeart/2008/layout/LinedList"/>
    <dgm:cxn modelId="{F0CB85DB-2870-45E3-BC45-AC16E922C20E}" type="presParOf" srcId="{3EE15198-5B4A-4C6E-B1AC-9E908A936D38}" destId="{0472B59B-BF31-4820-8C6E-98030E3585B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04DED96-1120-4560-A09E-E8DB86F80053}" type="doc">
      <dgm:prSet loTypeId="urn:microsoft.com/office/officeart/2008/layout/LinedList" loCatId="list" qsTypeId="urn:microsoft.com/office/officeart/2005/8/quickstyle/simple2" qsCatId="simple" csTypeId="urn:microsoft.com/office/officeart/2005/8/colors/accent2_2" csCatId="accent2" phldr="1"/>
      <dgm:spPr/>
      <dgm:t>
        <a:bodyPr/>
        <a:lstStyle/>
        <a:p>
          <a:endParaRPr lang="en-US"/>
        </a:p>
      </dgm:t>
    </dgm:pt>
    <dgm:pt modelId="{8734D893-97B3-41B4-980B-EC300CCAF908}">
      <dgm:prSet/>
      <dgm:spPr/>
      <dgm:t>
        <a:bodyPr/>
        <a:lstStyle/>
        <a:p>
          <a:r>
            <a:rPr lang="en-US" b="1" dirty="0"/>
            <a:t>Long before a person is consciously aware of suicidal ideation, they have unconscious signs of it- such as  Anxiety, Nightmares; Psychosomatic Symptoms and changes in behavior- social avoidance, giving away belongings</a:t>
          </a:r>
        </a:p>
      </dgm:t>
    </dgm:pt>
    <dgm:pt modelId="{6EEF4FB0-E2D9-4167-82CD-558524A6B038}" type="parTrans" cxnId="{427D1BE0-15E3-4A34-96EB-CF4F3DBD11EC}">
      <dgm:prSet/>
      <dgm:spPr/>
      <dgm:t>
        <a:bodyPr/>
        <a:lstStyle/>
        <a:p>
          <a:endParaRPr lang="en-US"/>
        </a:p>
      </dgm:t>
    </dgm:pt>
    <dgm:pt modelId="{79F7F37D-DCAC-4FD3-BA2C-79293A91BABB}" type="sibTrans" cxnId="{427D1BE0-15E3-4A34-96EB-CF4F3DBD11EC}">
      <dgm:prSet/>
      <dgm:spPr/>
      <dgm:t>
        <a:bodyPr/>
        <a:lstStyle/>
        <a:p>
          <a:endParaRPr lang="en-US"/>
        </a:p>
      </dgm:t>
    </dgm:pt>
    <dgm:pt modelId="{5CAAFEFA-706B-4577-B13B-82A42DCAABEE}">
      <dgm:prSet/>
      <dgm:spPr/>
      <dgm:t>
        <a:bodyPr/>
        <a:lstStyle/>
        <a:p>
          <a:r>
            <a:rPr lang="en-US" b="1" dirty="0"/>
            <a:t>Before attempting suicide, a person is consciously aware of it and can tell others about it but profound sense of aloneness, isolation and fear of stigma prevent them from doing so. Need encouragement to reach out</a:t>
          </a:r>
        </a:p>
      </dgm:t>
    </dgm:pt>
    <dgm:pt modelId="{D95A4C18-A10C-48BE-B26A-D6D51358ECFC}" type="parTrans" cxnId="{33B7254C-F3B2-4D6C-BC43-F53E8A2ED36A}">
      <dgm:prSet/>
      <dgm:spPr/>
      <dgm:t>
        <a:bodyPr/>
        <a:lstStyle/>
        <a:p>
          <a:endParaRPr lang="en-US"/>
        </a:p>
      </dgm:t>
    </dgm:pt>
    <dgm:pt modelId="{DA181070-9F4E-48B7-BE48-2057A88AE228}" type="sibTrans" cxnId="{33B7254C-F3B2-4D6C-BC43-F53E8A2ED36A}">
      <dgm:prSet/>
      <dgm:spPr/>
      <dgm:t>
        <a:bodyPr/>
        <a:lstStyle/>
        <a:p>
          <a:endParaRPr lang="en-US"/>
        </a:p>
      </dgm:t>
    </dgm:pt>
    <dgm:pt modelId="{6CDDABC7-E2AD-490F-8BD4-EB49F00F5ADF}">
      <dgm:prSet/>
      <dgm:spPr/>
      <dgm:t>
        <a:bodyPr/>
        <a:lstStyle/>
        <a:p>
          <a:endParaRPr lang="en-US" b="1" dirty="0"/>
        </a:p>
      </dgm:t>
    </dgm:pt>
    <dgm:pt modelId="{2546387E-A2CE-4CFF-B58C-4D1FB0DC6F15}" type="parTrans" cxnId="{93EA61D3-928D-45DE-9630-45B8AE5B0ECF}">
      <dgm:prSet/>
      <dgm:spPr/>
      <dgm:t>
        <a:bodyPr/>
        <a:lstStyle/>
        <a:p>
          <a:endParaRPr lang="en-US"/>
        </a:p>
      </dgm:t>
    </dgm:pt>
    <dgm:pt modelId="{0A9C3044-BE0A-407A-8E49-0D85DB88CCCD}" type="sibTrans" cxnId="{93EA61D3-928D-45DE-9630-45B8AE5B0ECF}">
      <dgm:prSet/>
      <dgm:spPr/>
      <dgm:t>
        <a:bodyPr/>
        <a:lstStyle/>
        <a:p>
          <a:endParaRPr lang="en-US"/>
        </a:p>
      </dgm:t>
    </dgm:pt>
    <dgm:pt modelId="{B9DEC55C-3C8D-4485-A1D8-62BE59CE11C3}" type="pres">
      <dgm:prSet presAssocID="{004DED96-1120-4560-A09E-E8DB86F80053}" presName="vert0" presStyleCnt="0">
        <dgm:presLayoutVars>
          <dgm:dir/>
          <dgm:animOne val="branch"/>
          <dgm:animLvl val="lvl"/>
        </dgm:presLayoutVars>
      </dgm:prSet>
      <dgm:spPr/>
    </dgm:pt>
    <dgm:pt modelId="{47309C37-EE10-4013-B982-1C2DF023A9B4}" type="pres">
      <dgm:prSet presAssocID="{8734D893-97B3-41B4-980B-EC300CCAF908}" presName="thickLine" presStyleLbl="alignNode1" presStyleIdx="0" presStyleCnt="3"/>
      <dgm:spPr/>
    </dgm:pt>
    <dgm:pt modelId="{41605422-A8B3-405A-9EDB-0FEB312D86AC}" type="pres">
      <dgm:prSet presAssocID="{8734D893-97B3-41B4-980B-EC300CCAF908}" presName="horz1" presStyleCnt="0"/>
      <dgm:spPr/>
    </dgm:pt>
    <dgm:pt modelId="{854A4C0F-B78B-4DDE-84FE-6DDC419FB098}" type="pres">
      <dgm:prSet presAssocID="{8734D893-97B3-41B4-980B-EC300CCAF908}" presName="tx1" presStyleLbl="revTx" presStyleIdx="0" presStyleCnt="3"/>
      <dgm:spPr/>
    </dgm:pt>
    <dgm:pt modelId="{AA3690E3-5B58-447E-B2DC-29C5A465E4DC}" type="pres">
      <dgm:prSet presAssocID="{8734D893-97B3-41B4-980B-EC300CCAF908}" presName="vert1" presStyleCnt="0"/>
      <dgm:spPr/>
    </dgm:pt>
    <dgm:pt modelId="{1D07CC84-B40C-419F-B9CD-ABF493880324}" type="pres">
      <dgm:prSet presAssocID="{5CAAFEFA-706B-4577-B13B-82A42DCAABEE}" presName="thickLine" presStyleLbl="alignNode1" presStyleIdx="1" presStyleCnt="3"/>
      <dgm:spPr/>
    </dgm:pt>
    <dgm:pt modelId="{226F6E18-7792-4E38-A3AB-FA4973DB5138}" type="pres">
      <dgm:prSet presAssocID="{5CAAFEFA-706B-4577-B13B-82A42DCAABEE}" presName="horz1" presStyleCnt="0"/>
      <dgm:spPr/>
    </dgm:pt>
    <dgm:pt modelId="{27E3C106-524B-423D-8B1F-3C99B33CC6D3}" type="pres">
      <dgm:prSet presAssocID="{5CAAFEFA-706B-4577-B13B-82A42DCAABEE}" presName="tx1" presStyleLbl="revTx" presStyleIdx="1" presStyleCnt="3"/>
      <dgm:spPr/>
    </dgm:pt>
    <dgm:pt modelId="{C97360DE-CABE-42C0-AFAC-ABED82A215F3}" type="pres">
      <dgm:prSet presAssocID="{5CAAFEFA-706B-4577-B13B-82A42DCAABEE}" presName="vert1" presStyleCnt="0"/>
      <dgm:spPr/>
    </dgm:pt>
    <dgm:pt modelId="{2C63AB96-9C0B-4014-BF1D-FDB95AE2D417}" type="pres">
      <dgm:prSet presAssocID="{6CDDABC7-E2AD-490F-8BD4-EB49F00F5ADF}" presName="thickLine" presStyleLbl="alignNode1" presStyleIdx="2" presStyleCnt="3"/>
      <dgm:spPr/>
    </dgm:pt>
    <dgm:pt modelId="{A6FD8ECF-DE3E-44CD-9100-1F86448375BB}" type="pres">
      <dgm:prSet presAssocID="{6CDDABC7-E2AD-490F-8BD4-EB49F00F5ADF}" presName="horz1" presStyleCnt="0"/>
      <dgm:spPr/>
    </dgm:pt>
    <dgm:pt modelId="{BAD77ACF-5843-48B6-9A68-7CBD949A9076}" type="pres">
      <dgm:prSet presAssocID="{6CDDABC7-E2AD-490F-8BD4-EB49F00F5ADF}" presName="tx1" presStyleLbl="revTx" presStyleIdx="2" presStyleCnt="3" custScaleY="4417" custLinFactNeighborX="1600" custLinFactNeighborY="72328"/>
      <dgm:spPr/>
    </dgm:pt>
    <dgm:pt modelId="{D8018FBE-E199-4C1A-BEE2-669F2F755753}" type="pres">
      <dgm:prSet presAssocID="{6CDDABC7-E2AD-490F-8BD4-EB49F00F5ADF}" presName="vert1" presStyleCnt="0"/>
      <dgm:spPr/>
    </dgm:pt>
  </dgm:ptLst>
  <dgm:cxnLst>
    <dgm:cxn modelId="{976AAD30-30F0-4EE2-8F9B-94AB2031FB9A}" type="presOf" srcId="{6CDDABC7-E2AD-490F-8BD4-EB49F00F5ADF}" destId="{BAD77ACF-5843-48B6-9A68-7CBD949A9076}" srcOrd="0" destOrd="0" presId="urn:microsoft.com/office/officeart/2008/layout/LinedList"/>
    <dgm:cxn modelId="{33B7254C-F3B2-4D6C-BC43-F53E8A2ED36A}" srcId="{004DED96-1120-4560-A09E-E8DB86F80053}" destId="{5CAAFEFA-706B-4577-B13B-82A42DCAABEE}" srcOrd="1" destOrd="0" parTransId="{D95A4C18-A10C-48BE-B26A-D6D51358ECFC}" sibTransId="{DA181070-9F4E-48B7-BE48-2057A88AE228}"/>
    <dgm:cxn modelId="{F02B684D-404E-47C6-9B2E-F05ABC38607E}" type="presOf" srcId="{004DED96-1120-4560-A09E-E8DB86F80053}" destId="{B9DEC55C-3C8D-4485-A1D8-62BE59CE11C3}" srcOrd="0" destOrd="0" presId="urn:microsoft.com/office/officeart/2008/layout/LinedList"/>
    <dgm:cxn modelId="{BE075B99-62CB-440E-9FD0-B19E71B9E50F}" type="presOf" srcId="{8734D893-97B3-41B4-980B-EC300CCAF908}" destId="{854A4C0F-B78B-4DDE-84FE-6DDC419FB098}" srcOrd="0" destOrd="0" presId="urn:microsoft.com/office/officeart/2008/layout/LinedList"/>
    <dgm:cxn modelId="{93EA61D3-928D-45DE-9630-45B8AE5B0ECF}" srcId="{004DED96-1120-4560-A09E-E8DB86F80053}" destId="{6CDDABC7-E2AD-490F-8BD4-EB49F00F5ADF}" srcOrd="2" destOrd="0" parTransId="{2546387E-A2CE-4CFF-B58C-4D1FB0DC6F15}" sibTransId="{0A9C3044-BE0A-407A-8E49-0D85DB88CCCD}"/>
    <dgm:cxn modelId="{427D1BE0-15E3-4A34-96EB-CF4F3DBD11EC}" srcId="{004DED96-1120-4560-A09E-E8DB86F80053}" destId="{8734D893-97B3-41B4-980B-EC300CCAF908}" srcOrd="0" destOrd="0" parTransId="{6EEF4FB0-E2D9-4167-82CD-558524A6B038}" sibTransId="{79F7F37D-DCAC-4FD3-BA2C-79293A91BABB}"/>
    <dgm:cxn modelId="{CEB752EC-9644-41B5-AF7E-267BD646C3A4}" type="presOf" srcId="{5CAAFEFA-706B-4577-B13B-82A42DCAABEE}" destId="{27E3C106-524B-423D-8B1F-3C99B33CC6D3}" srcOrd="0" destOrd="0" presId="urn:microsoft.com/office/officeart/2008/layout/LinedList"/>
    <dgm:cxn modelId="{1397F12B-5C1D-40C1-B49D-4B8D95694DA5}" type="presParOf" srcId="{B9DEC55C-3C8D-4485-A1D8-62BE59CE11C3}" destId="{47309C37-EE10-4013-B982-1C2DF023A9B4}" srcOrd="0" destOrd="0" presId="urn:microsoft.com/office/officeart/2008/layout/LinedList"/>
    <dgm:cxn modelId="{8BAB894E-8211-40EE-A83E-C945A480A884}" type="presParOf" srcId="{B9DEC55C-3C8D-4485-A1D8-62BE59CE11C3}" destId="{41605422-A8B3-405A-9EDB-0FEB312D86AC}" srcOrd="1" destOrd="0" presId="urn:microsoft.com/office/officeart/2008/layout/LinedList"/>
    <dgm:cxn modelId="{F3B7BBE0-A356-41C6-829A-4870521FB2AA}" type="presParOf" srcId="{41605422-A8B3-405A-9EDB-0FEB312D86AC}" destId="{854A4C0F-B78B-4DDE-84FE-6DDC419FB098}" srcOrd="0" destOrd="0" presId="urn:microsoft.com/office/officeart/2008/layout/LinedList"/>
    <dgm:cxn modelId="{545C8DE5-679F-4427-A446-8ED50688152A}" type="presParOf" srcId="{41605422-A8B3-405A-9EDB-0FEB312D86AC}" destId="{AA3690E3-5B58-447E-B2DC-29C5A465E4DC}" srcOrd="1" destOrd="0" presId="urn:microsoft.com/office/officeart/2008/layout/LinedList"/>
    <dgm:cxn modelId="{380B90EA-3758-4E19-A6D5-1556676C4654}" type="presParOf" srcId="{B9DEC55C-3C8D-4485-A1D8-62BE59CE11C3}" destId="{1D07CC84-B40C-419F-B9CD-ABF493880324}" srcOrd="2" destOrd="0" presId="urn:microsoft.com/office/officeart/2008/layout/LinedList"/>
    <dgm:cxn modelId="{CBAA3ED8-6769-4F86-AE94-819BE4CAD77B}" type="presParOf" srcId="{B9DEC55C-3C8D-4485-A1D8-62BE59CE11C3}" destId="{226F6E18-7792-4E38-A3AB-FA4973DB5138}" srcOrd="3" destOrd="0" presId="urn:microsoft.com/office/officeart/2008/layout/LinedList"/>
    <dgm:cxn modelId="{C1807AE1-5218-4CE1-AB2C-DC28A0B055E4}" type="presParOf" srcId="{226F6E18-7792-4E38-A3AB-FA4973DB5138}" destId="{27E3C106-524B-423D-8B1F-3C99B33CC6D3}" srcOrd="0" destOrd="0" presId="urn:microsoft.com/office/officeart/2008/layout/LinedList"/>
    <dgm:cxn modelId="{C2438451-9248-4A4B-8C89-FFF71E1EDA98}" type="presParOf" srcId="{226F6E18-7792-4E38-A3AB-FA4973DB5138}" destId="{C97360DE-CABE-42C0-AFAC-ABED82A215F3}" srcOrd="1" destOrd="0" presId="urn:microsoft.com/office/officeart/2008/layout/LinedList"/>
    <dgm:cxn modelId="{0D525E6A-6CDA-4840-B92D-34DF7D54862F}" type="presParOf" srcId="{B9DEC55C-3C8D-4485-A1D8-62BE59CE11C3}" destId="{2C63AB96-9C0B-4014-BF1D-FDB95AE2D417}" srcOrd="4" destOrd="0" presId="urn:microsoft.com/office/officeart/2008/layout/LinedList"/>
    <dgm:cxn modelId="{6FEE6B30-EEDB-466C-9C01-25F660BCCAC4}" type="presParOf" srcId="{B9DEC55C-3C8D-4485-A1D8-62BE59CE11C3}" destId="{A6FD8ECF-DE3E-44CD-9100-1F86448375BB}" srcOrd="5" destOrd="0" presId="urn:microsoft.com/office/officeart/2008/layout/LinedList"/>
    <dgm:cxn modelId="{E2C07F71-C35A-4CAA-9331-338F915AA680}" type="presParOf" srcId="{A6FD8ECF-DE3E-44CD-9100-1F86448375BB}" destId="{BAD77ACF-5843-48B6-9A68-7CBD949A9076}" srcOrd="0" destOrd="0" presId="urn:microsoft.com/office/officeart/2008/layout/LinedList"/>
    <dgm:cxn modelId="{8E8826C6-755A-4DF8-B1BC-36EE5C403B61}" type="presParOf" srcId="{A6FD8ECF-DE3E-44CD-9100-1F86448375BB}" destId="{D8018FBE-E199-4C1A-BEE2-669F2F755753}"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0DE3D77-F75F-4225-882D-415BD66601B8}"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3166605-6E95-488F-B06D-3CC91D871C80}">
      <dgm:prSet custT="1"/>
      <dgm:spPr/>
      <dgm:t>
        <a:bodyPr/>
        <a:lstStyle/>
        <a:p>
          <a:pPr>
            <a:lnSpc>
              <a:spcPct val="100000"/>
            </a:lnSpc>
          </a:pPr>
          <a:r>
            <a:rPr lang="en-US" sz="2000" dirty="0"/>
            <a:t>“ </a:t>
          </a:r>
          <a:r>
            <a:rPr lang="en-US" sz="2000" b="1" dirty="0"/>
            <a:t>I have always been better at taking care of others than taking care of myself.”</a:t>
          </a:r>
          <a:endParaRPr lang="en-US" sz="2000" dirty="0"/>
        </a:p>
      </dgm:t>
    </dgm:pt>
    <dgm:pt modelId="{93401E6B-84A0-4F60-81F0-DCF895AE8D43}" type="parTrans" cxnId="{ADAF383D-A702-4EE4-9678-E3F605A3A8BA}">
      <dgm:prSet/>
      <dgm:spPr/>
      <dgm:t>
        <a:bodyPr/>
        <a:lstStyle/>
        <a:p>
          <a:endParaRPr lang="en-US"/>
        </a:p>
      </dgm:t>
    </dgm:pt>
    <dgm:pt modelId="{C031A1B2-34EF-448E-B1A6-E1C73479087A}" type="sibTrans" cxnId="{ADAF383D-A702-4EE4-9678-E3F605A3A8BA}">
      <dgm:prSet/>
      <dgm:spPr/>
      <dgm:t>
        <a:bodyPr/>
        <a:lstStyle/>
        <a:p>
          <a:endParaRPr lang="en-US"/>
        </a:p>
      </dgm:t>
    </dgm:pt>
    <dgm:pt modelId="{9C5929B0-D578-4D98-B914-462AB6032F5D}">
      <dgm:prSet custT="1"/>
      <dgm:spPr/>
      <dgm:t>
        <a:bodyPr/>
        <a:lstStyle/>
        <a:p>
          <a:pPr>
            <a:lnSpc>
              <a:spcPct val="100000"/>
            </a:lnSpc>
          </a:pPr>
          <a:r>
            <a:rPr lang="en-US" sz="1800" b="1" dirty="0"/>
            <a:t>Most doctors neglect their  physical and emotional needs even as they take care of others.  Every physician must develop a regular plan for self-care or it won’t happen. OPTIMIZE SELF CARE</a:t>
          </a:r>
          <a:endParaRPr lang="en-US" sz="1800" dirty="0"/>
        </a:p>
      </dgm:t>
    </dgm:pt>
    <dgm:pt modelId="{6508B373-3450-41F5-A31A-E5127B88957E}" type="parTrans" cxnId="{4B409480-17F9-45D5-8351-21AE9B8CB51E}">
      <dgm:prSet/>
      <dgm:spPr/>
      <dgm:t>
        <a:bodyPr/>
        <a:lstStyle/>
        <a:p>
          <a:endParaRPr lang="en-US"/>
        </a:p>
      </dgm:t>
    </dgm:pt>
    <dgm:pt modelId="{50AA824D-063A-417F-9B8C-4EFC0E0F41E7}" type="sibTrans" cxnId="{4B409480-17F9-45D5-8351-21AE9B8CB51E}">
      <dgm:prSet/>
      <dgm:spPr/>
      <dgm:t>
        <a:bodyPr/>
        <a:lstStyle/>
        <a:p>
          <a:endParaRPr lang="en-US"/>
        </a:p>
      </dgm:t>
    </dgm:pt>
    <dgm:pt modelId="{B0628458-5F03-49D5-9485-056191768994}">
      <dgm:prSet custT="1"/>
      <dgm:spPr/>
      <dgm:t>
        <a:bodyPr/>
        <a:lstStyle/>
        <a:p>
          <a:pPr>
            <a:lnSpc>
              <a:spcPct val="100000"/>
            </a:lnSpc>
          </a:pPr>
          <a:r>
            <a:rPr lang="en-US" sz="2400" b="1" dirty="0"/>
            <a:t>Avoid Denial</a:t>
          </a:r>
        </a:p>
      </dgm:t>
    </dgm:pt>
    <dgm:pt modelId="{A527A070-5555-4F37-A8E2-39D235FE19BD}" type="parTrans" cxnId="{A9FBF703-801C-4C29-93FA-165FC36FEF8D}">
      <dgm:prSet/>
      <dgm:spPr/>
      <dgm:t>
        <a:bodyPr/>
        <a:lstStyle/>
        <a:p>
          <a:endParaRPr lang="en-US"/>
        </a:p>
      </dgm:t>
    </dgm:pt>
    <dgm:pt modelId="{ED264474-C3CC-46EC-A162-EACE67EEAC0B}" type="sibTrans" cxnId="{A9FBF703-801C-4C29-93FA-165FC36FEF8D}">
      <dgm:prSet/>
      <dgm:spPr/>
      <dgm:t>
        <a:bodyPr/>
        <a:lstStyle/>
        <a:p>
          <a:endParaRPr lang="en-US"/>
        </a:p>
      </dgm:t>
    </dgm:pt>
    <dgm:pt modelId="{E2A064D7-1709-4226-B189-C7574BD89562}" type="pres">
      <dgm:prSet presAssocID="{E0DE3D77-F75F-4225-882D-415BD66601B8}" presName="root" presStyleCnt="0">
        <dgm:presLayoutVars>
          <dgm:dir/>
          <dgm:resizeHandles val="exact"/>
        </dgm:presLayoutVars>
      </dgm:prSet>
      <dgm:spPr/>
    </dgm:pt>
    <dgm:pt modelId="{65C117DD-1F07-4A70-8B83-6FFAF1D64D7D}" type="pres">
      <dgm:prSet presAssocID="{A3166605-6E95-488F-B06D-3CC91D871C80}" presName="compNode" presStyleCnt="0"/>
      <dgm:spPr/>
    </dgm:pt>
    <dgm:pt modelId="{00AF2023-B6B6-4002-A260-CD98D482B5B3}" type="pres">
      <dgm:prSet presAssocID="{A3166605-6E95-488F-B06D-3CC91D871C80}" presName="bgRect" presStyleLbl="bgShp" presStyleIdx="0" presStyleCnt="3" custLinFactNeighborX="51977" custLinFactNeighborY="84829"/>
      <dgm:spPr/>
    </dgm:pt>
    <dgm:pt modelId="{D25EAE13-ACA8-465E-AE0B-971E4175E2C3}" type="pres">
      <dgm:prSet presAssocID="{A3166605-6E95-488F-B06D-3CC91D871C8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tor"/>
        </a:ext>
      </dgm:extLst>
    </dgm:pt>
    <dgm:pt modelId="{25A7A5FB-5F0B-422E-A039-7D5333B7CABE}" type="pres">
      <dgm:prSet presAssocID="{A3166605-6E95-488F-B06D-3CC91D871C80}" presName="spaceRect" presStyleCnt="0"/>
      <dgm:spPr/>
    </dgm:pt>
    <dgm:pt modelId="{219FBB4A-F750-4378-8454-967507283D5A}" type="pres">
      <dgm:prSet presAssocID="{A3166605-6E95-488F-B06D-3CC91D871C80}" presName="parTx" presStyleLbl="revTx" presStyleIdx="0" presStyleCnt="3" custScaleY="389029">
        <dgm:presLayoutVars>
          <dgm:chMax val="0"/>
          <dgm:chPref val="0"/>
        </dgm:presLayoutVars>
      </dgm:prSet>
      <dgm:spPr/>
    </dgm:pt>
    <dgm:pt modelId="{FD2EEBAA-3E2C-4833-A931-2FC282DEFC55}" type="pres">
      <dgm:prSet presAssocID="{C031A1B2-34EF-448E-B1A6-E1C73479087A}" presName="sibTrans" presStyleCnt="0"/>
      <dgm:spPr/>
    </dgm:pt>
    <dgm:pt modelId="{5AF441E5-65F2-46FA-B62E-F16958448E7B}" type="pres">
      <dgm:prSet presAssocID="{9C5929B0-D578-4D98-B914-462AB6032F5D}" presName="compNode" presStyleCnt="0"/>
      <dgm:spPr/>
    </dgm:pt>
    <dgm:pt modelId="{E86E28A3-F390-4C5A-ABF1-D53604E7C0F0}" type="pres">
      <dgm:prSet presAssocID="{9C5929B0-D578-4D98-B914-462AB6032F5D}" presName="bgRect" presStyleLbl="bgShp" presStyleIdx="1" presStyleCnt="3" custScaleY="607208" custLinFactY="388790" custLinFactNeighborX="46026" custLinFactNeighborY="400000"/>
      <dgm:spPr/>
    </dgm:pt>
    <dgm:pt modelId="{A49E2E8F-BBB8-4999-82DB-95CADB167A82}" type="pres">
      <dgm:prSet presAssocID="{9C5929B0-D578-4D98-B914-462AB6032F5D}" presName="iconRect" presStyleLbl="node1" presStyleIdx="1" presStyleCnt="3" custLinFactNeighborX="-17610" custLinFactNeighborY="-3652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ethoscope"/>
        </a:ext>
      </dgm:extLst>
    </dgm:pt>
    <dgm:pt modelId="{E497C5CE-C00D-4498-AE61-1879102E7B0C}" type="pres">
      <dgm:prSet presAssocID="{9C5929B0-D578-4D98-B914-462AB6032F5D}" presName="spaceRect" presStyleCnt="0"/>
      <dgm:spPr/>
    </dgm:pt>
    <dgm:pt modelId="{5CCAF5CE-47BF-4D8E-B2E9-4E20842AC506}" type="pres">
      <dgm:prSet presAssocID="{9C5929B0-D578-4D98-B914-462AB6032F5D}" presName="parTx" presStyleLbl="revTx" presStyleIdx="1" presStyleCnt="3" custScaleY="782100">
        <dgm:presLayoutVars>
          <dgm:chMax val="0"/>
          <dgm:chPref val="0"/>
        </dgm:presLayoutVars>
      </dgm:prSet>
      <dgm:spPr/>
    </dgm:pt>
    <dgm:pt modelId="{1B9DF648-8FB7-4BEA-9707-77AC984861A4}" type="pres">
      <dgm:prSet presAssocID="{50AA824D-063A-417F-9B8C-4EFC0E0F41E7}" presName="sibTrans" presStyleCnt="0"/>
      <dgm:spPr/>
    </dgm:pt>
    <dgm:pt modelId="{310A1909-7776-4286-B043-C9E24D96C1CA}" type="pres">
      <dgm:prSet presAssocID="{B0628458-5F03-49D5-9485-056191768994}" presName="compNode" presStyleCnt="0"/>
      <dgm:spPr/>
    </dgm:pt>
    <dgm:pt modelId="{05EBDEE8-F646-4123-B509-FEB89C22B81D}" type="pres">
      <dgm:prSet presAssocID="{B0628458-5F03-49D5-9485-056191768994}" presName="bgRect" presStyleLbl="bgShp" presStyleIdx="2" presStyleCnt="3"/>
      <dgm:spPr/>
    </dgm:pt>
    <dgm:pt modelId="{370D19B0-6040-4C55-9694-041D8BD69E8B}" type="pres">
      <dgm:prSet presAssocID="{B0628458-5F03-49D5-9485-056191768994}" presName="iconRect" presStyleLbl="node1" presStyleIdx="2" presStyleCnt="3"/>
      <dgm:spPr/>
    </dgm:pt>
    <dgm:pt modelId="{C7587DB9-E4FA-46BC-A8EF-A12DF565812D}" type="pres">
      <dgm:prSet presAssocID="{B0628458-5F03-49D5-9485-056191768994}" presName="spaceRect" presStyleCnt="0"/>
      <dgm:spPr/>
    </dgm:pt>
    <dgm:pt modelId="{92111CD5-1218-4C46-8B6D-6FD4DA06678D}" type="pres">
      <dgm:prSet presAssocID="{B0628458-5F03-49D5-9485-056191768994}" presName="parTx" presStyleLbl="revTx" presStyleIdx="2" presStyleCnt="3" custScaleY="183838">
        <dgm:presLayoutVars>
          <dgm:chMax val="0"/>
          <dgm:chPref val="0"/>
        </dgm:presLayoutVars>
      </dgm:prSet>
      <dgm:spPr/>
    </dgm:pt>
  </dgm:ptLst>
  <dgm:cxnLst>
    <dgm:cxn modelId="{A9FBF703-801C-4C29-93FA-165FC36FEF8D}" srcId="{E0DE3D77-F75F-4225-882D-415BD66601B8}" destId="{B0628458-5F03-49D5-9485-056191768994}" srcOrd="2" destOrd="0" parTransId="{A527A070-5555-4F37-A8E2-39D235FE19BD}" sibTransId="{ED264474-C3CC-46EC-A162-EACE67EEAC0B}"/>
    <dgm:cxn modelId="{5B417D35-1C9C-46C6-911F-BFD0D5C30526}" type="presOf" srcId="{A3166605-6E95-488F-B06D-3CC91D871C80}" destId="{219FBB4A-F750-4378-8454-967507283D5A}" srcOrd="0" destOrd="0" presId="urn:microsoft.com/office/officeart/2018/2/layout/IconVerticalSolidList"/>
    <dgm:cxn modelId="{ADAF383D-A702-4EE4-9678-E3F605A3A8BA}" srcId="{E0DE3D77-F75F-4225-882D-415BD66601B8}" destId="{A3166605-6E95-488F-B06D-3CC91D871C80}" srcOrd="0" destOrd="0" parTransId="{93401E6B-84A0-4F60-81F0-DCF895AE8D43}" sibTransId="{C031A1B2-34EF-448E-B1A6-E1C73479087A}"/>
    <dgm:cxn modelId="{573ABF45-5BEF-46A1-9B0B-5DC0F7F6B793}" type="presOf" srcId="{E0DE3D77-F75F-4225-882D-415BD66601B8}" destId="{E2A064D7-1709-4226-B189-C7574BD89562}" srcOrd="0" destOrd="0" presId="urn:microsoft.com/office/officeart/2018/2/layout/IconVerticalSolidList"/>
    <dgm:cxn modelId="{4B409480-17F9-45D5-8351-21AE9B8CB51E}" srcId="{E0DE3D77-F75F-4225-882D-415BD66601B8}" destId="{9C5929B0-D578-4D98-B914-462AB6032F5D}" srcOrd="1" destOrd="0" parTransId="{6508B373-3450-41F5-A31A-E5127B88957E}" sibTransId="{50AA824D-063A-417F-9B8C-4EFC0E0F41E7}"/>
    <dgm:cxn modelId="{0A245D82-AE68-4CF3-A6F7-837596736F89}" type="presOf" srcId="{B0628458-5F03-49D5-9485-056191768994}" destId="{92111CD5-1218-4C46-8B6D-6FD4DA06678D}" srcOrd="0" destOrd="0" presId="urn:microsoft.com/office/officeart/2018/2/layout/IconVerticalSolidList"/>
    <dgm:cxn modelId="{BD52CD8E-245B-4297-B859-C07754AC4F3E}" type="presOf" srcId="{9C5929B0-D578-4D98-B914-462AB6032F5D}" destId="{5CCAF5CE-47BF-4D8E-B2E9-4E20842AC506}" srcOrd="0" destOrd="0" presId="urn:microsoft.com/office/officeart/2018/2/layout/IconVerticalSolidList"/>
    <dgm:cxn modelId="{4598D8DE-10DA-43E1-81BA-C3B6EC0F26AF}" type="presParOf" srcId="{E2A064D7-1709-4226-B189-C7574BD89562}" destId="{65C117DD-1F07-4A70-8B83-6FFAF1D64D7D}" srcOrd="0" destOrd="0" presId="urn:microsoft.com/office/officeart/2018/2/layout/IconVerticalSolidList"/>
    <dgm:cxn modelId="{58AAFE68-81AE-48AC-A865-0B3F53ABC27F}" type="presParOf" srcId="{65C117DD-1F07-4A70-8B83-6FFAF1D64D7D}" destId="{00AF2023-B6B6-4002-A260-CD98D482B5B3}" srcOrd="0" destOrd="0" presId="urn:microsoft.com/office/officeart/2018/2/layout/IconVerticalSolidList"/>
    <dgm:cxn modelId="{FEF16452-E8B8-439E-8CDA-8644B63E7069}" type="presParOf" srcId="{65C117DD-1F07-4A70-8B83-6FFAF1D64D7D}" destId="{D25EAE13-ACA8-465E-AE0B-971E4175E2C3}" srcOrd="1" destOrd="0" presId="urn:microsoft.com/office/officeart/2018/2/layout/IconVerticalSolidList"/>
    <dgm:cxn modelId="{AF4C866F-CF93-4C71-B1E9-44B82B0E6ED7}" type="presParOf" srcId="{65C117DD-1F07-4A70-8B83-6FFAF1D64D7D}" destId="{25A7A5FB-5F0B-422E-A039-7D5333B7CABE}" srcOrd="2" destOrd="0" presId="urn:microsoft.com/office/officeart/2018/2/layout/IconVerticalSolidList"/>
    <dgm:cxn modelId="{64283618-2343-4FC1-A66F-6B845B1231DB}" type="presParOf" srcId="{65C117DD-1F07-4A70-8B83-6FFAF1D64D7D}" destId="{219FBB4A-F750-4378-8454-967507283D5A}" srcOrd="3" destOrd="0" presId="urn:microsoft.com/office/officeart/2018/2/layout/IconVerticalSolidList"/>
    <dgm:cxn modelId="{54D66E67-62F1-4991-ADC8-B0042B583215}" type="presParOf" srcId="{E2A064D7-1709-4226-B189-C7574BD89562}" destId="{FD2EEBAA-3E2C-4833-A931-2FC282DEFC55}" srcOrd="1" destOrd="0" presId="urn:microsoft.com/office/officeart/2018/2/layout/IconVerticalSolidList"/>
    <dgm:cxn modelId="{FB63D813-EB03-42D8-B368-B007FE50DB60}" type="presParOf" srcId="{E2A064D7-1709-4226-B189-C7574BD89562}" destId="{5AF441E5-65F2-46FA-B62E-F16958448E7B}" srcOrd="2" destOrd="0" presId="urn:microsoft.com/office/officeart/2018/2/layout/IconVerticalSolidList"/>
    <dgm:cxn modelId="{D1091EB8-0182-46D6-88ED-D2F491D7B611}" type="presParOf" srcId="{5AF441E5-65F2-46FA-B62E-F16958448E7B}" destId="{E86E28A3-F390-4C5A-ABF1-D53604E7C0F0}" srcOrd="0" destOrd="0" presId="urn:microsoft.com/office/officeart/2018/2/layout/IconVerticalSolidList"/>
    <dgm:cxn modelId="{0515087D-C1C8-43CB-9B7A-D23E67B3A962}" type="presParOf" srcId="{5AF441E5-65F2-46FA-B62E-F16958448E7B}" destId="{A49E2E8F-BBB8-4999-82DB-95CADB167A82}" srcOrd="1" destOrd="0" presId="urn:microsoft.com/office/officeart/2018/2/layout/IconVerticalSolidList"/>
    <dgm:cxn modelId="{FFE5BC6B-731C-40C9-8FAD-E97870E766AC}" type="presParOf" srcId="{5AF441E5-65F2-46FA-B62E-F16958448E7B}" destId="{E497C5CE-C00D-4498-AE61-1879102E7B0C}" srcOrd="2" destOrd="0" presId="urn:microsoft.com/office/officeart/2018/2/layout/IconVerticalSolidList"/>
    <dgm:cxn modelId="{32B70647-0718-4D0E-A088-E5653B56036D}" type="presParOf" srcId="{5AF441E5-65F2-46FA-B62E-F16958448E7B}" destId="{5CCAF5CE-47BF-4D8E-B2E9-4E20842AC506}" srcOrd="3" destOrd="0" presId="urn:microsoft.com/office/officeart/2018/2/layout/IconVerticalSolidList"/>
    <dgm:cxn modelId="{476EBAE5-85A2-4257-96FF-19E7FF47B610}" type="presParOf" srcId="{E2A064D7-1709-4226-B189-C7574BD89562}" destId="{1B9DF648-8FB7-4BEA-9707-77AC984861A4}" srcOrd="3" destOrd="0" presId="urn:microsoft.com/office/officeart/2018/2/layout/IconVerticalSolidList"/>
    <dgm:cxn modelId="{B280C4EA-874B-43B9-B803-0E2925D0247D}" type="presParOf" srcId="{E2A064D7-1709-4226-B189-C7574BD89562}" destId="{310A1909-7776-4286-B043-C9E24D96C1CA}" srcOrd="4" destOrd="0" presId="urn:microsoft.com/office/officeart/2018/2/layout/IconVerticalSolidList"/>
    <dgm:cxn modelId="{BD7BD647-C4E3-4CA3-81BE-5AEA24C51FB2}" type="presParOf" srcId="{310A1909-7776-4286-B043-C9E24D96C1CA}" destId="{05EBDEE8-F646-4123-B509-FEB89C22B81D}" srcOrd="0" destOrd="0" presId="urn:microsoft.com/office/officeart/2018/2/layout/IconVerticalSolidList"/>
    <dgm:cxn modelId="{A9C7E6EC-033F-4BD4-BEBB-623A106AD74C}" type="presParOf" srcId="{310A1909-7776-4286-B043-C9E24D96C1CA}" destId="{370D19B0-6040-4C55-9694-041D8BD69E8B}" srcOrd="1" destOrd="0" presId="urn:microsoft.com/office/officeart/2018/2/layout/IconVerticalSolidList"/>
    <dgm:cxn modelId="{8FF1E3E2-9238-433C-B9E1-57FE608991E4}" type="presParOf" srcId="{310A1909-7776-4286-B043-C9E24D96C1CA}" destId="{C7587DB9-E4FA-46BC-A8EF-A12DF565812D}" srcOrd="2" destOrd="0" presId="urn:microsoft.com/office/officeart/2018/2/layout/IconVerticalSolidList"/>
    <dgm:cxn modelId="{0807F1ED-9F99-41EA-90A3-109815E1A8D8}" type="presParOf" srcId="{310A1909-7776-4286-B043-C9E24D96C1CA}" destId="{92111CD5-1218-4C46-8B6D-6FD4DA06678D}"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6A23036-33B1-42F4-9B96-3EC74E99BD56}"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FAA5414-62F5-45CF-ABC0-CDCE46306CF3}">
      <dgm:prSet/>
      <dgm:spPr/>
      <dgm:t>
        <a:bodyPr/>
        <a:lstStyle/>
        <a:p>
          <a:r>
            <a:rPr lang="en-US"/>
            <a:t>Assesses several dimensions</a:t>
          </a:r>
        </a:p>
      </dgm:t>
    </dgm:pt>
    <dgm:pt modelId="{23BE9EDC-4FDC-46FB-B439-1FA04CE6794C}" type="parTrans" cxnId="{8C0C30A8-888C-4FD2-A6EF-700DC9BB3CB7}">
      <dgm:prSet/>
      <dgm:spPr/>
      <dgm:t>
        <a:bodyPr/>
        <a:lstStyle/>
        <a:p>
          <a:endParaRPr lang="en-US"/>
        </a:p>
      </dgm:t>
    </dgm:pt>
    <dgm:pt modelId="{1C7688E0-3B27-46FF-A816-928DED4FE882}" type="sibTrans" cxnId="{8C0C30A8-888C-4FD2-A6EF-700DC9BB3CB7}">
      <dgm:prSet/>
      <dgm:spPr/>
      <dgm:t>
        <a:bodyPr/>
        <a:lstStyle/>
        <a:p>
          <a:endParaRPr lang="en-US"/>
        </a:p>
      </dgm:t>
    </dgm:pt>
    <dgm:pt modelId="{35DAA438-861F-4523-BA12-EE794472ECD0}">
      <dgm:prSet/>
      <dgm:spPr/>
      <dgm:t>
        <a:bodyPr/>
        <a:lstStyle/>
        <a:p>
          <a:r>
            <a:rPr lang="en-US" dirty="0"/>
            <a:t>Emotional Exhaustion- score of 18-29 moderate-- high</a:t>
          </a:r>
        </a:p>
      </dgm:t>
    </dgm:pt>
    <dgm:pt modelId="{B399FA82-C538-45F0-9969-038A7ACE8145}" type="parTrans" cxnId="{6A32924B-9B61-44A2-9C38-894D8106A298}">
      <dgm:prSet/>
      <dgm:spPr/>
      <dgm:t>
        <a:bodyPr/>
        <a:lstStyle/>
        <a:p>
          <a:endParaRPr lang="en-US"/>
        </a:p>
      </dgm:t>
    </dgm:pt>
    <dgm:pt modelId="{C4F3EE8D-E1AA-41FB-AB64-20D3C346E0BF}" type="sibTrans" cxnId="{6A32924B-9B61-44A2-9C38-894D8106A298}">
      <dgm:prSet/>
      <dgm:spPr/>
      <dgm:t>
        <a:bodyPr/>
        <a:lstStyle/>
        <a:p>
          <a:endParaRPr lang="en-US"/>
        </a:p>
      </dgm:t>
    </dgm:pt>
    <dgm:pt modelId="{4461FE20-A796-40AC-A4FB-01813D822DEA}">
      <dgm:prSet/>
      <dgm:spPr/>
      <dgm:t>
        <a:bodyPr/>
        <a:lstStyle/>
        <a:p>
          <a:r>
            <a:rPr lang="en-US" dirty="0"/>
            <a:t>Personal Accomplishment Domain-  Score under 33 moderate to severe</a:t>
          </a:r>
        </a:p>
      </dgm:t>
    </dgm:pt>
    <dgm:pt modelId="{18D78294-997D-4F38-8950-84FE54D72EB1}" type="parTrans" cxnId="{71EFBD67-C396-4B37-93B7-B48F9E773166}">
      <dgm:prSet/>
      <dgm:spPr/>
      <dgm:t>
        <a:bodyPr/>
        <a:lstStyle/>
        <a:p>
          <a:endParaRPr lang="en-US"/>
        </a:p>
      </dgm:t>
    </dgm:pt>
    <dgm:pt modelId="{65B7ED42-F401-4EFA-9C1A-6799FD3306CD}" type="sibTrans" cxnId="{71EFBD67-C396-4B37-93B7-B48F9E773166}">
      <dgm:prSet/>
      <dgm:spPr/>
      <dgm:t>
        <a:bodyPr/>
        <a:lstStyle/>
        <a:p>
          <a:endParaRPr lang="en-US"/>
        </a:p>
      </dgm:t>
    </dgm:pt>
    <dgm:pt modelId="{B2CEEDAC-3DC4-4608-BB1E-61548C883FD8}">
      <dgm:prSet/>
      <dgm:spPr/>
      <dgm:t>
        <a:bodyPr/>
        <a:lstStyle/>
        <a:p>
          <a:r>
            <a:rPr lang="en-US" dirty="0"/>
            <a:t>Depersonalization-  Score over  6-11 moderate</a:t>
          </a:r>
        </a:p>
      </dgm:t>
    </dgm:pt>
    <dgm:pt modelId="{FD37478C-4D4D-4977-8F9C-16789E4DD50C}" type="parTrans" cxnId="{CFD46F9B-3533-495A-BEED-9F75F15CF2C8}">
      <dgm:prSet/>
      <dgm:spPr/>
      <dgm:t>
        <a:bodyPr/>
        <a:lstStyle/>
        <a:p>
          <a:endParaRPr lang="en-US"/>
        </a:p>
      </dgm:t>
    </dgm:pt>
    <dgm:pt modelId="{CDFCE037-0AB9-4F60-99B5-24D89EEEDA5C}" type="sibTrans" cxnId="{CFD46F9B-3533-495A-BEED-9F75F15CF2C8}">
      <dgm:prSet/>
      <dgm:spPr/>
      <dgm:t>
        <a:bodyPr/>
        <a:lstStyle/>
        <a:p>
          <a:endParaRPr lang="en-US"/>
        </a:p>
      </dgm:t>
    </dgm:pt>
    <dgm:pt modelId="{3F42D5CC-046C-4F6B-9F2C-56870769F543}" type="pres">
      <dgm:prSet presAssocID="{86A23036-33B1-42F4-9B96-3EC74E99BD56}" presName="root" presStyleCnt="0">
        <dgm:presLayoutVars>
          <dgm:dir/>
          <dgm:resizeHandles val="exact"/>
        </dgm:presLayoutVars>
      </dgm:prSet>
      <dgm:spPr/>
    </dgm:pt>
    <dgm:pt modelId="{8C09615A-235A-4D68-837B-0E526E6CC1A9}" type="pres">
      <dgm:prSet presAssocID="{BFAA5414-62F5-45CF-ABC0-CDCE46306CF3}" presName="compNode" presStyleCnt="0"/>
      <dgm:spPr/>
    </dgm:pt>
    <dgm:pt modelId="{47096058-4801-4E99-B791-374501C99862}" type="pres">
      <dgm:prSet presAssocID="{BFAA5414-62F5-45CF-ABC0-CDCE46306CF3}" presName="bgRect" presStyleLbl="bgShp" presStyleIdx="0" presStyleCnt="4"/>
      <dgm:spPr/>
    </dgm:pt>
    <dgm:pt modelId="{BF573EA1-0C06-416D-A91C-C5984654D517}" type="pres">
      <dgm:prSet presAssocID="{BFAA5414-62F5-45CF-ABC0-CDCE46306CF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1CF1E9AF-87E6-4398-BBD9-2E8D31FE7875}" type="pres">
      <dgm:prSet presAssocID="{BFAA5414-62F5-45CF-ABC0-CDCE46306CF3}" presName="spaceRect" presStyleCnt="0"/>
      <dgm:spPr/>
    </dgm:pt>
    <dgm:pt modelId="{8F4FF442-577B-47AA-83BB-7FB8CA9C201E}" type="pres">
      <dgm:prSet presAssocID="{BFAA5414-62F5-45CF-ABC0-CDCE46306CF3}" presName="parTx" presStyleLbl="revTx" presStyleIdx="0" presStyleCnt="4">
        <dgm:presLayoutVars>
          <dgm:chMax val="0"/>
          <dgm:chPref val="0"/>
        </dgm:presLayoutVars>
      </dgm:prSet>
      <dgm:spPr/>
    </dgm:pt>
    <dgm:pt modelId="{C8EBC151-A34F-4520-9D2B-E06673E8EA7C}" type="pres">
      <dgm:prSet presAssocID="{1C7688E0-3B27-46FF-A816-928DED4FE882}" presName="sibTrans" presStyleCnt="0"/>
      <dgm:spPr/>
    </dgm:pt>
    <dgm:pt modelId="{38AB5A83-FCA1-447E-975B-E7D9211393D1}" type="pres">
      <dgm:prSet presAssocID="{35DAA438-861F-4523-BA12-EE794472ECD0}" presName="compNode" presStyleCnt="0"/>
      <dgm:spPr/>
    </dgm:pt>
    <dgm:pt modelId="{D613BA61-A38F-4024-BAB0-9525C7DF20FB}" type="pres">
      <dgm:prSet presAssocID="{35DAA438-861F-4523-BA12-EE794472ECD0}" presName="bgRect" presStyleLbl="bgShp" presStyleIdx="1" presStyleCnt="4"/>
      <dgm:spPr/>
    </dgm:pt>
    <dgm:pt modelId="{1BDED251-BF17-46D3-83B4-C4B083FB19C3}" type="pres">
      <dgm:prSet presAssocID="{35DAA438-861F-4523-BA12-EE794472ECD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rama"/>
        </a:ext>
      </dgm:extLst>
    </dgm:pt>
    <dgm:pt modelId="{5D06260D-454E-4121-A88B-DB7145D0BA47}" type="pres">
      <dgm:prSet presAssocID="{35DAA438-861F-4523-BA12-EE794472ECD0}" presName="spaceRect" presStyleCnt="0"/>
      <dgm:spPr/>
    </dgm:pt>
    <dgm:pt modelId="{28413537-9666-478D-8FEE-B516D97F65B8}" type="pres">
      <dgm:prSet presAssocID="{35DAA438-861F-4523-BA12-EE794472ECD0}" presName="parTx" presStyleLbl="revTx" presStyleIdx="1" presStyleCnt="4">
        <dgm:presLayoutVars>
          <dgm:chMax val="0"/>
          <dgm:chPref val="0"/>
        </dgm:presLayoutVars>
      </dgm:prSet>
      <dgm:spPr/>
    </dgm:pt>
    <dgm:pt modelId="{71DDECFA-79EB-457F-BA73-9736FC7A08AF}" type="pres">
      <dgm:prSet presAssocID="{C4F3EE8D-E1AA-41FB-AB64-20D3C346E0BF}" presName="sibTrans" presStyleCnt="0"/>
      <dgm:spPr/>
    </dgm:pt>
    <dgm:pt modelId="{763CD99C-DF45-46BB-B080-B29E6608D152}" type="pres">
      <dgm:prSet presAssocID="{4461FE20-A796-40AC-A4FB-01813D822DEA}" presName="compNode" presStyleCnt="0"/>
      <dgm:spPr/>
    </dgm:pt>
    <dgm:pt modelId="{A23B84A7-43E5-43E3-AA3C-B81D985F4CEB}" type="pres">
      <dgm:prSet presAssocID="{4461FE20-A796-40AC-A4FB-01813D822DEA}" presName="bgRect" presStyleLbl="bgShp" presStyleIdx="2" presStyleCnt="4"/>
      <dgm:spPr/>
    </dgm:pt>
    <dgm:pt modelId="{C8D82996-01AE-4C6E-A168-A9715B817C9E}" type="pres">
      <dgm:prSet presAssocID="{4461FE20-A796-40AC-A4FB-01813D822DE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ibbon"/>
        </a:ext>
      </dgm:extLst>
    </dgm:pt>
    <dgm:pt modelId="{89BACA8D-2328-419D-AD0A-9CF17E781AEE}" type="pres">
      <dgm:prSet presAssocID="{4461FE20-A796-40AC-A4FB-01813D822DEA}" presName="spaceRect" presStyleCnt="0"/>
      <dgm:spPr/>
    </dgm:pt>
    <dgm:pt modelId="{CC8ABF3F-E810-4B07-8963-177EA41DCD0A}" type="pres">
      <dgm:prSet presAssocID="{4461FE20-A796-40AC-A4FB-01813D822DEA}" presName="parTx" presStyleLbl="revTx" presStyleIdx="2" presStyleCnt="4">
        <dgm:presLayoutVars>
          <dgm:chMax val="0"/>
          <dgm:chPref val="0"/>
        </dgm:presLayoutVars>
      </dgm:prSet>
      <dgm:spPr/>
    </dgm:pt>
    <dgm:pt modelId="{6A33ACFE-D0F5-4ADC-BAE4-8EDCFCBBFF15}" type="pres">
      <dgm:prSet presAssocID="{65B7ED42-F401-4EFA-9C1A-6799FD3306CD}" presName="sibTrans" presStyleCnt="0"/>
      <dgm:spPr/>
    </dgm:pt>
    <dgm:pt modelId="{9BECE9E5-0960-4B2C-92CE-17109D124B07}" type="pres">
      <dgm:prSet presAssocID="{B2CEEDAC-3DC4-4608-BB1E-61548C883FD8}" presName="compNode" presStyleCnt="0"/>
      <dgm:spPr/>
    </dgm:pt>
    <dgm:pt modelId="{5E4E773E-0519-4135-9EF0-9F2DCECBA1BF}" type="pres">
      <dgm:prSet presAssocID="{B2CEEDAC-3DC4-4608-BB1E-61548C883FD8}" presName="bgRect" presStyleLbl="bgShp" presStyleIdx="3" presStyleCnt="4"/>
      <dgm:spPr/>
    </dgm:pt>
    <dgm:pt modelId="{954A9202-452F-4304-A490-3E4C5734D91B}" type="pres">
      <dgm:prSet presAssocID="{B2CEEDAC-3DC4-4608-BB1E-61548C883FD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miling Face with No Fill"/>
        </a:ext>
      </dgm:extLst>
    </dgm:pt>
    <dgm:pt modelId="{613A3256-E898-47D1-B31E-EABFD5FD9A72}" type="pres">
      <dgm:prSet presAssocID="{B2CEEDAC-3DC4-4608-BB1E-61548C883FD8}" presName="spaceRect" presStyleCnt="0"/>
      <dgm:spPr/>
    </dgm:pt>
    <dgm:pt modelId="{2C3A8FD2-19EC-43AB-B1CB-2320A781FE50}" type="pres">
      <dgm:prSet presAssocID="{B2CEEDAC-3DC4-4608-BB1E-61548C883FD8}" presName="parTx" presStyleLbl="revTx" presStyleIdx="3" presStyleCnt="4">
        <dgm:presLayoutVars>
          <dgm:chMax val="0"/>
          <dgm:chPref val="0"/>
        </dgm:presLayoutVars>
      </dgm:prSet>
      <dgm:spPr/>
    </dgm:pt>
  </dgm:ptLst>
  <dgm:cxnLst>
    <dgm:cxn modelId="{5F25971B-9D6C-4606-AC2B-846393FB96DC}" type="presOf" srcId="{35DAA438-861F-4523-BA12-EE794472ECD0}" destId="{28413537-9666-478D-8FEE-B516D97F65B8}" srcOrd="0" destOrd="0" presId="urn:microsoft.com/office/officeart/2018/2/layout/IconVerticalSolidList"/>
    <dgm:cxn modelId="{467C335C-B5DD-4D88-882B-6285A42DCAED}" type="presOf" srcId="{BFAA5414-62F5-45CF-ABC0-CDCE46306CF3}" destId="{8F4FF442-577B-47AA-83BB-7FB8CA9C201E}" srcOrd="0" destOrd="0" presId="urn:microsoft.com/office/officeart/2018/2/layout/IconVerticalSolidList"/>
    <dgm:cxn modelId="{71EFBD67-C396-4B37-93B7-B48F9E773166}" srcId="{86A23036-33B1-42F4-9B96-3EC74E99BD56}" destId="{4461FE20-A796-40AC-A4FB-01813D822DEA}" srcOrd="2" destOrd="0" parTransId="{18D78294-997D-4F38-8950-84FE54D72EB1}" sibTransId="{65B7ED42-F401-4EFA-9C1A-6799FD3306CD}"/>
    <dgm:cxn modelId="{6A32924B-9B61-44A2-9C38-894D8106A298}" srcId="{86A23036-33B1-42F4-9B96-3EC74E99BD56}" destId="{35DAA438-861F-4523-BA12-EE794472ECD0}" srcOrd="1" destOrd="0" parTransId="{B399FA82-C538-45F0-9969-038A7ACE8145}" sibTransId="{C4F3EE8D-E1AA-41FB-AB64-20D3C346E0BF}"/>
    <dgm:cxn modelId="{7886F97D-D02F-4459-AE3F-A642FD532B30}" type="presOf" srcId="{4461FE20-A796-40AC-A4FB-01813D822DEA}" destId="{CC8ABF3F-E810-4B07-8963-177EA41DCD0A}" srcOrd="0" destOrd="0" presId="urn:microsoft.com/office/officeart/2018/2/layout/IconVerticalSolidList"/>
    <dgm:cxn modelId="{CFD46F9B-3533-495A-BEED-9F75F15CF2C8}" srcId="{86A23036-33B1-42F4-9B96-3EC74E99BD56}" destId="{B2CEEDAC-3DC4-4608-BB1E-61548C883FD8}" srcOrd="3" destOrd="0" parTransId="{FD37478C-4D4D-4977-8F9C-16789E4DD50C}" sibTransId="{CDFCE037-0AB9-4F60-99B5-24D89EEEDA5C}"/>
    <dgm:cxn modelId="{8C0C30A8-888C-4FD2-A6EF-700DC9BB3CB7}" srcId="{86A23036-33B1-42F4-9B96-3EC74E99BD56}" destId="{BFAA5414-62F5-45CF-ABC0-CDCE46306CF3}" srcOrd="0" destOrd="0" parTransId="{23BE9EDC-4FDC-46FB-B439-1FA04CE6794C}" sibTransId="{1C7688E0-3B27-46FF-A816-928DED4FE882}"/>
    <dgm:cxn modelId="{892CFFDA-CA13-4538-80F0-1B1329F631CD}" type="presOf" srcId="{B2CEEDAC-3DC4-4608-BB1E-61548C883FD8}" destId="{2C3A8FD2-19EC-43AB-B1CB-2320A781FE50}" srcOrd="0" destOrd="0" presId="urn:microsoft.com/office/officeart/2018/2/layout/IconVerticalSolidList"/>
    <dgm:cxn modelId="{0E4F95F4-F2CD-4859-BF3A-53D331415715}" type="presOf" srcId="{86A23036-33B1-42F4-9B96-3EC74E99BD56}" destId="{3F42D5CC-046C-4F6B-9F2C-56870769F543}" srcOrd="0" destOrd="0" presId="urn:microsoft.com/office/officeart/2018/2/layout/IconVerticalSolidList"/>
    <dgm:cxn modelId="{251919C4-F293-401E-BB82-94347C815745}" type="presParOf" srcId="{3F42D5CC-046C-4F6B-9F2C-56870769F543}" destId="{8C09615A-235A-4D68-837B-0E526E6CC1A9}" srcOrd="0" destOrd="0" presId="urn:microsoft.com/office/officeart/2018/2/layout/IconVerticalSolidList"/>
    <dgm:cxn modelId="{DD2D974A-847F-49DC-B8D1-E799410192AF}" type="presParOf" srcId="{8C09615A-235A-4D68-837B-0E526E6CC1A9}" destId="{47096058-4801-4E99-B791-374501C99862}" srcOrd="0" destOrd="0" presId="urn:microsoft.com/office/officeart/2018/2/layout/IconVerticalSolidList"/>
    <dgm:cxn modelId="{CEB047F4-11F9-4973-A78B-DDD3887D4FD0}" type="presParOf" srcId="{8C09615A-235A-4D68-837B-0E526E6CC1A9}" destId="{BF573EA1-0C06-416D-A91C-C5984654D517}" srcOrd="1" destOrd="0" presId="urn:microsoft.com/office/officeart/2018/2/layout/IconVerticalSolidList"/>
    <dgm:cxn modelId="{C6006542-7A79-4367-8185-A0D2E7375F65}" type="presParOf" srcId="{8C09615A-235A-4D68-837B-0E526E6CC1A9}" destId="{1CF1E9AF-87E6-4398-BBD9-2E8D31FE7875}" srcOrd="2" destOrd="0" presId="urn:microsoft.com/office/officeart/2018/2/layout/IconVerticalSolidList"/>
    <dgm:cxn modelId="{95825B6E-C1C0-4AEE-A741-C1E713F51D18}" type="presParOf" srcId="{8C09615A-235A-4D68-837B-0E526E6CC1A9}" destId="{8F4FF442-577B-47AA-83BB-7FB8CA9C201E}" srcOrd="3" destOrd="0" presId="urn:microsoft.com/office/officeart/2018/2/layout/IconVerticalSolidList"/>
    <dgm:cxn modelId="{1C88BAA1-904F-496F-A4BC-B84EBA44CB61}" type="presParOf" srcId="{3F42D5CC-046C-4F6B-9F2C-56870769F543}" destId="{C8EBC151-A34F-4520-9D2B-E06673E8EA7C}" srcOrd="1" destOrd="0" presId="urn:microsoft.com/office/officeart/2018/2/layout/IconVerticalSolidList"/>
    <dgm:cxn modelId="{E6CF10DB-4C0B-4244-954A-0A3AA7667DBD}" type="presParOf" srcId="{3F42D5CC-046C-4F6B-9F2C-56870769F543}" destId="{38AB5A83-FCA1-447E-975B-E7D9211393D1}" srcOrd="2" destOrd="0" presId="urn:microsoft.com/office/officeart/2018/2/layout/IconVerticalSolidList"/>
    <dgm:cxn modelId="{A47A771A-57E2-425D-977F-54023547E71D}" type="presParOf" srcId="{38AB5A83-FCA1-447E-975B-E7D9211393D1}" destId="{D613BA61-A38F-4024-BAB0-9525C7DF20FB}" srcOrd="0" destOrd="0" presId="urn:microsoft.com/office/officeart/2018/2/layout/IconVerticalSolidList"/>
    <dgm:cxn modelId="{6F88D1B8-2165-4564-BE85-14D45837E2C9}" type="presParOf" srcId="{38AB5A83-FCA1-447E-975B-E7D9211393D1}" destId="{1BDED251-BF17-46D3-83B4-C4B083FB19C3}" srcOrd="1" destOrd="0" presId="urn:microsoft.com/office/officeart/2018/2/layout/IconVerticalSolidList"/>
    <dgm:cxn modelId="{B342FBCF-70F9-4356-A2BC-26DB4CA26DF9}" type="presParOf" srcId="{38AB5A83-FCA1-447E-975B-E7D9211393D1}" destId="{5D06260D-454E-4121-A88B-DB7145D0BA47}" srcOrd="2" destOrd="0" presId="urn:microsoft.com/office/officeart/2018/2/layout/IconVerticalSolidList"/>
    <dgm:cxn modelId="{FB8C1A40-3CEF-4979-BF8C-7371EDF91AE3}" type="presParOf" srcId="{38AB5A83-FCA1-447E-975B-E7D9211393D1}" destId="{28413537-9666-478D-8FEE-B516D97F65B8}" srcOrd="3" destOrd="0" presId="urn:microsoft.com/office/officeart/2018/2/layout/IconVerticalSolidList"/>
    <dgm:cxn modelId="{41DF97FB-B828-433A-A839-B944E206C454}" type="presParOf" srcId="{3F42D5CC-046C-4F6B-9F2C-56870769F543}" destId="{71DDECFA-79EB-457F-BA73-9736FC7A08AF}" srcOrd="3" destOrd="0" presId="urn:microsoft.com/office/officeart/2018/2/layout/IconVerticalSolidList"/>
    <dgm:cxn modelId="{FBCCBC3D-08FC-4653-A3BC-66E80953C666}" type="presParOf" srcId="{3F42D5CC-046C-4F6B-9F2C-56870769F543}" destId="{763CD99C-DF45-46BB-B080-B29E6608D152}" srcOrd="4" destOrd="0" presId="urn:microsoft.com/office/officeart/2018/2/layout/IconVerticalSolidList"/>
    <dgm:cxn modelId="{6EA1AA2B-589F-4D26-AA07-27FD888BD912}" type="presParOf" srcId="{763CD99C-DF45-46BB-B080-B29E6608D152}" destId="{A23B84A7-43E5-43E3-AA3C-B81D985F4CEB}" srcOrd="0" destOrd="0" presId="urn:microsoft.com/office/officeart/2018/2/layout/IconVerticalSolidList"/>
    <dgm:cxn modelId="{83918E74-1E2D-4D89-A4BA-18F205BF9BC3}" type="presParOf" srcId="{763CD99C-DF45-46BB-B080-B29E6608D152}" destId="{C8D82996-01AE-4C6E-A168-A9715B817C9E}" srcOrd="1" destOrd="0" presId="urn:microsoft.com/office/officeart/2018/2/layout/IconVerticalSolidList"/>
    <dgm:cxn modelId="{D45F7931-5976-417B-81A7-B6533E9A4824}" type="presParOf" srcId="{763CD99C-DF45-46BB-B080-B29E6608D152}" destId="{89BACA8D-2328-419D-AD0A-9CF17E781AEE}" srcOrd="2" destOrd="0" presId="urn:microsoft.com/office/officeart/2018/2/layout/IconVerticalSolidList"/>
    <dgm:cxn modelId="{7CE0D0E5-5F73-45B9-AD38-F98CA53BD7F8}" type="presParOf" srcId="{763CD99C-DF45-46BB-B080-B29E6608D152}" destId="{CC8ABF3F-E810-4B07-8963-177EA41DCD0A}" srcOrd="3" destOrd="0" presId="urn:microsoft.com/office/officeart/2018/2/layout/IconVerticalSolidList"/>
    <dgm:cxn modelId="{9DB2B1C5-880A-4A68-B60B-3C0BB6CBA9A8}" type="presParOf" srcId="{3F42D5CC-046C-4F6B-9F2C-56870769F543}" destId="{6A33ACFE-D0F5-4ADC-BAE4-8EDCFCBBFF15}" srcOrd="5" destOrd="0" presId="urn:microsoft.com/office/officeart/2018/2/layout/IconVerticalSolidList"/>
    <dgm:cxn modelId="{9477A699-C8D0-46DE-8D0F-E4C463312FF3}" type="presParOf" srcId="{3F42D5CC-046C-4F6B-9F2C-56870769F543}" destId="{9BECE9E5-0960-4B2C-92CE-17109D124B07}" srcOrd="6" destOrd="0" presId="urn:microsoft.com/office/officeart/2018/2/layout/IconVerticalSolidList"/>
    <dgm:cxn modelId="{B206BC52-798A-48A4-8E9F-99CAFE47BCB3}" type="presParOf" srcId="{9BECE9E5-0960-4B2C-92CE-17109D124B07}" destId="{5E4E773E-0519-4135-9EF0-9F2DCECBA1BF}" srcOrd="0" destOrd="0" presId="urn:microsoft.com/office/officeart/2018/2/layout/IconVerticalSolidList"/>
    <dgm:cxn modelId="{1192802B-E7CE-462B-9C9C-5EF48E8473EC}" type="presParOf" srcId="{9BECE9E5-0960-4B2C-92CE-17109D124B07}" destId="{954A9202-452F-4304-A490-3E4C5734D91B}" srcOrd="1" destOrd="0" presId="urn:microsoft.com/office/officeart/2018/2/layout/IconVerticalSolidList"/>
    <dgm:cxn modelId="{CE5EED8F-A573-4307-9F7F-AD3E53C8A703}" type="presParOf" srcId="{9BECE9E5-0960-4B2C-92CE-17109D124B07}" destId="{613A3256-E898-47D1-B31E-EABFD5FD9A72}" srcOrd="2" destOrd="0" presId="urn:microsoft.com/office/officeart/2018/2/layout/IconVerticalSolidList"/>
    <dgm:cxn modelId="{FA3EEF0A-EC77-480D-832F-529426388E3D}" type="presParOf" srcId="{9BECE9E5-0960-4B2C-92CE-17109D124B07}" destId="{2C3A8FD2-19EC-43AB-B1CB-2320A781FE5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23FD005-CF87-42A6-9C5B-E8CF28FF7795}"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BE774676-A273-4770-B020-A15042B1F64C}">
      <dgm:prSet custT="1"/>
      <dgm:spPr/>
      <dgm:t>
        <a:bodyPr/>
        <a:lstStyle/>
        <a:p>
          <a:r>
            <a:rPr lang="en-US" sz="1400" b="1" dirty="0"/>
            <a:t>Women physicians as a group are as likely as male physicians to  commit suicide</a:t>
          </a:r>
        </a:p>
      </dgm:t>
    </dgm:pt>
    <dgm:pt modelId="{62D43D8E-853C-437A-84A8-CCE7522E3F32}" type="parTrans" cxnId="{6ABD0396-CC15-45E7-9823-7CCBB92BFC4F}">
      <dgm:prSet/>
      <dgm:spPr/>
      <dgm:t>
        <a:bodyPr/>
        <a:lstStyle/>
        <a:p>
          <a:endParaRPr lang="en-US"/>
        </a:p>
      </dgm:t>
    </dgm:pt>
    <dgm:pt modelId="{61EB2D67-11B8-48BE-B841-056C9C550ED2}" type="sibTrans" cxnId="{6ABD0396-CC15-45E7-9823-7CCBB92BFC4F}">
      <dgm:prSet/>
      <dgm:spPr/>
      <dgm:t>
        <a:bodyPr/>
        <a:lstStyle/>
        <a:p>
          <a:endParaRPr lang="en-US"/>
        </a:p>
      </dgm:t>
    </dgm:pt>
    <dgm:pt modelId="{21F89434-CC81-480C-9B88-D7E48401294E}">
      <dgm:prSet custT="1"/>
      <dgm:spPr/>
      <dgm:t>
        <a:bodyPr/>
        <a:lstStyle/>
        <a:p>
          <a:r>
            <a:rPr lang="en-US" sz="1400" b="1" dirty="0"/>
            <a:t>Rates of suicide for female physicians much higher than for women in any other profession</a:t>
          </a:r>
        </a:p>
      </dgm:t>
    </dgm:pt>
    <dgm:pt modelId="{97472717-4A4A-4D25-A18A-47657FF1CA80}" type="parTrans" cxnId="{5D91E5C4-23D1-419B-8E34-415B3B6FAC6F}">
      <dgm:prSet/>
      <dgm:spPr/>
      <dgm:t>
        <a:bodyPr/>
        <a:lstStyle/>
        <a:p>
          <a:endParaRPr lang="en-US"/>
        </a:p>
      </dgm:t>
    </dgm:pt>
    <dgm:pt modelId="{DDB23DA8-0A81-4CE8-AB2D-E96C67B61CFC}" type="sibTrans" cxnId="{5D91E5C4-23D1-419B-8E34-415B3B6FAC6F}">
      <dgm:prSet/>
      <dgm:spPr/>
      <dgm:t>
        <a:bodyPr/>
        <a:lstStyle/>
        <a:p>
          <a:endParaRPr lang="en-US"/>
        </a:p>
      </dgm:t>
    </dgm:pt>
    <dgm:pt modelId="{65B0ACAB-7A30-493B-90F3-884269ACC43F}">
      <dgm:prSet custT="1"/>
      <dgm:spPr/>
      <dgm:t>
        <a:bodyPr/>
        <a:lstStyle/>
        <a:p>
          <a:r>
            <a:rPr lang="en-US" sz="1200" b="1" dirty="0"/>
            <a:t>Women physicians experience  higher expectations of  making sacrifices ; balancing family responsibility and work</a:t>
          </a:r>
        </a:p>
      </dgm:t>
    </dgm:pt>
    <dgm:pt modelId="{04B51CAD-2D2A-4069-B59D-2848FCF27DD0}" type="parTrans" cxnId="{CABED9C1-99E6-45DD-B482-57FD2954AFC1}">
      <dgm:prSet/>
      <dgm:spPr/>
      <dgm:t>
        <a:bodyPr/>
        <a:lstStyle/>
        <a:p>
          <a:endParaRPr lang="en-US"/>
        </a:p>
      </dgm:t>
    </dgm:pt>
    <dgm:pt modelId="{7C3C09A6-E90F-4F3C-9165-AA2FDDC1B1A7}" type="sibTrans" cxnId="{CABED9C1-99E6-45DD-B482-57FD2954AFC1}">
      <dgm:prSet/>
      <dgm:spPr/>
      <dgm:t>
        <a:bodyPr/>
        <a:lstStyle/>
        <a:p>
          <a:endParaRPr lang="en-US"/>
        </a:p>
      </dgm:t>
    </dgm:pt>
    <dgm:pt modelId="{9893DDEF-1793-4ED2-989C-71D69FEF449E}">
      <dgm:prSet custT="1"/>
      <dgm:spPr/>
      <dgm:t>
        <a:bodyPr/>
        <a:lstStyle/>
        <a:p>
          <a:r>
            <a:rPr lang="en-US" sz="1600" b="1" dirty="0"/>
            <a:t>Sexual harassment</a:t>
          </a:r>
        </a:p>
      </dgm:t>
    </dgm:pt>
    <dgm:pt modelId="{4CD7ACDB-A3C3-4F09-8B92-19798B77EA0E}" type="parTrans" cxnId="{6016660A-05DE-4602-9AD4-BE7FEB73B776}">
      <dgm:prSet/>
      <dgm:spPr/>
      <dgm:t>
        <a:bodyPr/>
        <a:lstStyle/>
        <a:p>
          <a:endParaRPr lang="en-US"/>
        </a:p>
      </dgm:t>
    </dgm:pt>
    <dgm:pt modelId="{8AB787FF-FDD2-4E89-AE22-214D693416B7}" type="sibTrans" cxnId="{6016660A-05DE-4602-9AD4-BE7FEB73B776}">
      <dgm:prSet/>
      <dgm:spPr/>
      <dgm:t>
        <a:bodyPr/>
        <a:lstStyle/>
        <a:p>
          <a:endParaRPr lang="en-US"/>
        </a:p>
      </dgm:t>
    </dgm:pt>
    <dgm:pt modelId="{D97147C3-F4C9-4F02-8EF4-E463E51DF9D4}" type="pres">
      <dgm:prSet presAssocID="{723FD005-CF87-42A6-9C5B-E8CF28FF7795}" presName="hierChild1" presStyleCnt="0">
        <dgm:presLayoutVars>
          <dgm:chPref val="1"/>
          <dgm:dir/>
          <dgm:animOne val="branch"/>
          <dgm:animLvl val="lvl"/>
          <dgm:resizeHandles/>
        </dgm:presLayoutVars>
      </dgm:prSet>
      <dgm:spPr/>
    </dgm:pt>
    <dgm:pt modelId="{2AD86F74-B304-4014-BFA1-08156D917FD9}" type="pres">
      <dgm:prSet presAssocID="{BE774676-A273-4770-B020-A15042B1F64C}" presName="hierRoot1" presStyleCnt="0"/>
      <dgm:spPr/>
    </dgm:pt>
    <dgm:pt modelId="{418DB09F-3301-4A4D-83B6-0CA1BA407CBB}" type="pres">
      <dgm:prSet presAssocID="{BE774676-A273-4770-B020-A15042B1F64C}" presName="composite" presStyleCnt="0"/>
      <dgm:spPr/>
    </dgm:pt>
    <dgm:pt modelId="{170C7B90-68AC-4EE4-830F-45A0BB9F3AC2}" type="pres">
      <dgm:prSet presAssocID="{BE774676-A273-4770-B020-A15042B1F64C}" presName="background" presStyleLbl="node0" presStyleIdx="0" presStyleCnt="4"/>
      <dgm:spPr/>
    </dgm:pt>
    <dgm:pt modelId="{904B9DFF-0832-4622-8505-479FC1DA788E}" type="pres">
      <dgm:prSet presAssocID="{BE774676-A273-4770-B020-A15042B1F64C}" presName="text" presStyleLbl="fgAcc0" presStyleIdx="0" presStyleCnt="4" custLinFactNeighborX="3240" custLinFactNeighborY="406">
        <dgm:presLayoutVars>
          <dgm:chPref val="3"/>
        </dgm:presLayoutVars>
      </dgm:prSet>
      <dgm:spPr/>
    </dgm:pt>
    <dgm:pt modelId="{BBD3D57B-63CD-4FE9-B221-922E87EF0874}" type="pres">
      <dgm:prSet presAssocID="{BE774676-A273-4770-B020-A15042B1F64C}" presName="hierChild2" presStyleCnt="0"/>
      <dgm:spPr/>
    </dgm:pt>
    <dgm:pt modelId="{A3FDEBF6-30AE-4274-9D0C-4B80FB740F35}" type="pres">
      <dgm:prSet presAssocID="{21F89434-CC81-480C-9B88-D7E48401294E}" presName="hierRoot1" presStyleCnt="0"/>
      <dgm:spPr/>
    </dgm:pt>
    <dgm:pt modelId="{2C69C9A5-BF57-4756-99DE-CF13C0FD2C62}" type="pres">
      <dgm:prSet presAssocID="{21F89434-CC81-480C-9B88-D7E48401294E}" presName="composite" presStyleCnt="0"/>
      <dgm:spPr/>
    </dgm:pt>
    <dgm:pt modelId="{38923CF7-DFC2-46A8-9C01-7F3BD4451CDD}" type="pres">
      <dgm:prSet presAssocID="{21F89434-CC81-480C-9B88-D7E48401294E}" presName="background" presStyleLbl="node0" presStyleIdx="1" presStyleCnt="4"/>
      <dgm:spPr/>
    </dgm:pt>
    <dgm:pt modelId="{B5B26D37-92ED-4B99-B1A2-459C32F6ED39}" type="pres">
      <dgm:prSet presAssocID="{21F89434-CC81-480C-9B88-D7E48401294E}" presName="text" presStyleLbl="fgAcc0" presStyleIdx="1" presStyleCnt="4" custLinFactNeighborX="1643" custLinFactNeighborY="-43">
        <dgm:presLayoutVars>
          <dgm:chPref val="3"/>
        </dgm:presLayoutVars>
      </dgm:prSet>
      <dgm:spPr/>
    </dgm:pt>
    <dgm:pt modelId="{E74D6A54-157D-424F-9C00-574D228B0431}" type="pres">
      <dgm:prSet presAssocID="{21F89434-CC81-480C-9B88-D7E48401294E}" presName="hierChild2" presStyleCnt="0"/>
      <dgm:spPr/>
    </dgm:pt>
    <dgm:pt modelId="{F4C1079C-60E4-46AC-93EA-59B75D52B921}" type="pres">
      <dgm:prSet presAssocID="{65B0ACAB-7A30-493B-90F3-884269ACC43F}" presName="hierRoot1" presStyleCnt="0"/>
      <dgm:spPr/>
    </dgm:pt>
    <dgm:pt modelId="{4B470294-452D-4A22-A206-8787B354439C}" type="pres">
      <dgm:prSet presAssocID="{65B0ACAB-7A30-493B-90F3-884269ACC43F}" presName="composite" presStyleCnt="0"/>
      <dgm:spPr/>
    </dgm:pt>
    <dgm:pt modelId="{6D8D3C65-7F20-4759-8A77-03A4AB3596ED}" type="pres">
      <dgm:prSet presAssocID="{65B0ACAB-7A30-493B-90F3-884269ACC43F}" presName="background" presStyleLbl="node0" presStyleIdx="2" presStyleCnt="4"/>
      <dgm:spPr/>
    </dgm:pt>
    <dgm:pt modelId="{AF3CE93F-9EE1-4509-A2E4-F9A1265EE0DC}" type="pres">
      <dgm:prSet presAssocID="{65B0ACAB-7A30-493B-90F3-884269ACC43F}" presName="text" presStyleLbl="fgAcc0" presStyleIdx="2" presStyleCnt="4">
        <dgm:presLayoutVars>
          <dgm:chPref val="3"/>
        </dgm:presLayoutVars>
      </dgm:prSet>
      <dgm:spPr/>
    </dgm:pt>
    <dgm:pt modelId="{2A0EC4A2-DAE6-4E41-8869-0382A44487CC}" type="pres">
      <dgm:prSet presAssocID="{65B0ACAB-7A30-493B-90F3-884269ACC43F}" presName="hierChild2" presStyleCnt="0"/>
      <dgm:spPr/>
    </dgm:pt>
    <dgm:pt modelId="{F7734A29-6F8B-49CD-BF8B-A73DEDA300B2}" type="pres">
      <dgm:prSet presAssocID="{9893DDEF-1793-4ED2-989C-71D69FEF449E}" presName="hierRoot1" presStyleCnt="0"/>
      <dgm:spPr/>
    </dgm:pt>
    <dgm:pt modelId="{EF4E6874-7EC5-4A21-8797-E6FC47A4DABA}" type="pres">
      <dgm:prSet presAssocID="{9893DDEF-1793-4ED2-989C-71D69FEF449E}" presName="composite" presStyleCnt="0"/>
      <dgm:spPr/>
    </dgm:pt>
    <dgm:pt modelId="{B9E03DC6-9803-4F71-A308-EEB2A6360D11}" type="pres">
      <dgm:prSet presAssocID="{9893DDEF-1793-4ED2-989C-71D69FEF449E}" presName="background" presStyleLbl="node0" presStyleIdx="3" presStyleCnt="4"/>
      <dgm:spPr/>
    </dgm:pt>
    <dgm:pt modelId="{AC4769CA-B9CB-4C4D-8ED8-C60DCB2DED96}" type="pres">
      <dgm:prSet presAssocID="{9893DDEF-1793-4ED2-989C-71D69FEF449E}" presName="text" presStyleLbl="fgAcc0" presStyleIdx="3" presStyleCnt="4" custLinFactNeighborX="3542" custLinFactNeighborY="9767">
        <dgm:presLayoutVars>
          <dgm:chPref val="3"/>
        </dgm:presLayoutVars>
      </dgm:prSet>
      <dgm:spPr/>
    </dgm:pt>
    <dgm:pt modelId="{CFFCBC60-DD73-4C62-8613-CD18E85A6A92}" type="pres">
      <dgm:prSet presAssocID="{9893DDEF-1793-4ED2-989C-71D69FEF449E}" presName="hierChild2" presStyleCnt="0"/>
      <dgm:spPr/>
    </dgm:pt>
  </dgm:ptLst>
  <dgm:cxnLst>
    <dgm:cxn modelId="{6016660A-05DE-4602-9AD4-BE7FEB73B776}" srcId="{723FD005-CF87-42A6-9C5B-E8CF28FF7795}" destId="{9893DDEF-1793-4ED2-989C-71D69FEF449E}" srcOrd="3" destOrd="0" parTransId="{4CD7ACDB-A3C3-4F09-8B92-19798B77EA0E}" sibTransId="{8AB787FF-FDD2-4E89-AE22-214D693416B7}"/>
    <dgm:cxn modelId="{72D7E932-0E8A-4F33-8382-082B18DECAD2}" type="presOf" srcId="{65B0ACAB-7A30-493B-90F3-884269ACC43F}" destId="{AF3CE93F-9EE1-4509-A2E4-F9A1265EE0DC}" srcOrd="0" destOrd="0" presId="urn:microsoft.com/office/officeart/2005/8/layout/hierarchy1"/>
    <dgm:cxn modelId="{6ABD0396-CC15-45E7-9823-7CCBB92BFC4F}" srcId="{723FD005-CF87-42A6-9C5B-E8CF28FF7795}" destId="{BE774676-A273-4770-B020-A15042B1F64C}" srcOrd="0" destOrd="0" parTransId="{62D43D8E-853C-437A-84A8-CCE7522E3F32}" sibTransId="{61EB2D67-11B8-48BE-B841-056C9C550ED2}"/>
    <dgm:cxn modelId="{846841A3-52CA-4506-8F7D-F130B4732333}" type="presOf" srcId="{9893DDEF-1793-4ED2-989C-71D69FEF449E}" destId="{AC4769CA-B9CB-4C4D-8ED8-C60DCB2DED96}" srcOrd="0" destOrd="0" presId="urn:microsoft.com/office/officeart/2005/8/layout/hierarchy1"/>
    <dgm:cxn modelId="{CABED9C1-99E6-45DD-B482-57FD2954AFC1}" srcId="{723FD005-CF87-42A6-9C5B-E8CF28FF7795}" destId="{65B0ACAB-7A30-493B-90F3-884269ACC43F}" srcOrd="2" destOrd="0" parTransId="{04B51CAD-2D2A-4069-B59D-2848FCF27DD0}" sibTransId="{7C3C09A6-E90F-4F3C-9165-AA2FDDC1B1A7}"/>
    <dgm:cxn modelId="{5D91E5C4-23D1-419B-8E34-415B3B6FAC6F}" srcId="{723FD005-CF87-42A6-9C5B-E8CF28FF7795}" destId="{21F89434-CC81-480C-9B88-D7E48401294E}" srcOrd="1" destOrd="0" parTransId="{97472717-4A4A-4D25-A18A-47657FF1CA80}" sibTransId="{DDB23DA8-0A81-4CE8-AB2D-E96C67B61CFC}"/>
    <dgm:cxn modelId="{4DF46BC8-27BD-423F-8B8E-625414D72D92}" type="presOf" srcId="{BE774676-A273-4770-B020-A15042B1F64C}" destId="{904B9DFF-0832-4622-8505-479FC1DA788E}" srcOrd="0" destOrd="0" presId="urn:microsoft.com/office/officeart/2005/8/layout/hierarchy1"/>
    <dgm:cxn modelId="{A658D4E6-B450-440B-B3F3-55A869D6D738}" type="presOf" srcId="{21F89434-CC81-480C-9B88-D7E48401294E}" destId="{B5B26D37-92ED-4B99-B1A2-459C32F6ED39}" srcOrd="0" destOrd="0" presId="urn:microsoft.com/office/officeart/2005/8/layout/hierarchy1"/>
    <dgm:cxn modelId="{F7D854FC-63C0-4482-A09B-809B1DAE5775}" type="presOf" srcId="{723FD005-CF87-42A6-9C5B-E8CF28FF7795}" destId="{D97147C3-F4C9-4F02-8EF4-E463E51DF9D4}" srcOrd="0" destOrd="0" presId="urn:microsoft.com/office/officeart/2005/8/layout/hierarchy1"/>
    <dgm:cxn modelId="{E5A0E35E-28A1-4FC9-B646-48E93849D6E1}" type="presParOf" srcId="{D97147C3-F4C9-4F02-8EF4-E463E51DF9D4}" destId="{2AD86F74-B304-4014-BFA1-08156D917FD9}" srcOrd="0" destOrd="0" presId="urn:microsoft.com/office/officeart/2005/8/layout/hierarchy1"/>
    <dgm:cxn modelId="{A195F4CB-F032-4F25-991F-DC357C5C3F70}" type="presParOf" srcId="{2AD86F74-B304-4014-BFA1-08156D917FD9}" destId="{418DB09F-3301-4A4D-83B6-0CA1BA407CBB}" srcOrd="0" destOrd="0" presId="urn:microsoft.com/office/officeart/2005/8/layout/hierarchy1"/>
    <dgm:cxn modelId="{B56FE389-24BD-4303-8376-99D0AE12CF46}" type="presParOf" srcId="{418DB09F-3301-4A4D-83B6-0CA1BA407CBB}" destId="{170C7B90-68AC-4EE4-830F-45A0BB9F3AC2}" srcOrd="0" destOrd="0" presId="urn:microsoft.com/office/officeart/2005/8/layout/hierarchy1"/>
    <dgm:cxn modelId="{930EC6A8-1BAB-49ED-82A9-D296B547B7E9}" type="presParOf" srcId="{418DB09F-3301-4A4D-83B6-0CA1BA407CBB}" destId="{904B9DFF-0832-4622-8505-479FC1DA788E}" srcOrd="1" destOrd="0" presId="urn:microsoft.com/office/officeart/2005/8/layout/hierarchy1"/>
    <dgm:cxn modelId="{2EE04D97-0D5D-4E0B-9899-9130B7BC5763}" type="presParOf" srcId="{2AD86F74-B304-4014-BFA1-08156D917FD9}" destId="{BBD3D57B-63CD-4FE9-B221-922E87EF0874}" srcOrd="1" destOrd="0" presId="urn:microsoft.com/office/officeart/2005/8/layout/hierarchy1"/>
    <dgm:cxn modelId="{B83BED31-9DB0-4DFD-B853-28ED698CC65F}" type="presParOf" srcId="{D97147C3-F4C9-4F02-8EF4-E463E51DF9D4}" destId="{A3FDEBF6-30AE-4274-9D0C-4B80FB740F35}" srcOrd="1" destOrd="0" presId="urn:microsoft.com/office/officeart/2005/8/layout/hierarchy1"/>
    <dgm:cxn modelId="{AB4AC489-C389-4FF7-B0A3-9E6063F9256B}" type="presParOf" srcId="{A3FDEBF6-30AE-4274-9D0C-4B80FB740F35}" destId="{2C69C9A5-BF57-4756-99DE-CF13C0FD2C62}" srcOrd="0" destOrd="0" presId="urn:microsoft.com/office/officeart/2005/8/layout/hierarchy1"/>
    <dgm:cxn modelId="{EFCA019B-3F57-452F-A369-6A99114C482E}" type="presParOf" srcId="{2C69C9A5-BF57-4756-99DE-CF13C0FD2C62}" destId="{38923CF7-DFC2-46A8-9C01-7F3BD4451CDD}" srcOrd="0" destOrd="0" presId="urn:microsoft.com/office/officeart/2005/8/layout/hierarchy1"/>
    <dgm:cxn modelId="{377B41D9-D13B-470B-9C33-F0F964A16B00}" type="presParOf" srcId="{2C69C9A5-BF57-4756-99DE-CF13C0FD2C62}" destId="{B5B26D37-92ED-4B99-B1A2-459C32F6ED39}" srcOrd="1" destOrd="0" presId="urn:microsoft.com/office/officeart/2005/8/layout/hierarchy1"/>
    <dgm:cxn modelId="{884291A5-A52E-46A0-8949-BACE16F7C513}" type="presParOf" srcId="{A3FDEBF6-30AE-4274-9D0C-4B80FB740F35}" destId="{E74D6A54-157D-424F-9C00-574D228B0431}" srcOrd="1" destOrd="0" presId="urn:microsoft.com/office/officeart/2005/8/layout/hierarchy1"/>
    <dgm:cxn modelId="{B1800D8E-D206-4F7F-AA59-B92E2FF5A844}" type="presParOf" srcId="{D97147C3-F4C9-4F02-8EF4-E463E51DF9D4}" destId="{F4C1079C-60E4-46AC-93EA-59B75D52B921}" srcOrd="2" destOrd="0" presId="urn:microsoft.com/office/officeart/2005/8/layout/hierarchy1"/>
    <dgm:cxn modelId="{2F8BB80E-0F8D-4866-A100-588A68472FE0}" type="presParOf" srcId="{F4C1079C-60E4-46AC-93EA-59B75D52B921}" destId="{4B470294-452D-4A22-A206-8787B354439C}" srcOrd="0" destOrd="0" presId="urn:microsoft.com/office/officeart/2005/8/layout/hierarchy1"/>
    <dgm:cxn modelId="{0549D022-E34B-4EA1-90E1-C579E776E63E}" type="presParOf" srcId="{4B470294-452D-4A22-A206-8787B354439C}" destId="{6D8D3C65-7F20-4759-8A77-03A4AB3596ED}" srcOrd="0" destOrd="0" presId="urn:microsoft.com/office/officeart/2005/8/layout/hierarchy1"/>
    <dgm:cxn modelId="{493E7219-5986-4185-8225-A9A997CEFFEB}" type="presParOf" srcId="{4B470294-452D-4A22-A206-8787B354439C}" destId="{AF3CE93F-9EE1-4509-A2E4-F9A1265EE0DC}" srcOrd="1" destOrd="0" presId="urn:microsoft.com/office/officeart/2005/8/layout/hierarchy1"/>
    <dgm:cxn modelId="{EC360EF6-09E8-41FD-9918-388003303C05}" type="presParOf" srcId="{F4C1079C-60E4-46AC-93EA-59B75D52B921}" destId="{2A0EC4A2-DAE6-4E41-8869-0382A44487CC}" srcOrd="1" destOrd="0" presId="urn:microsoft.com/office/officeart/2005/8/layout/hierarchy1"/>
    <dgm:cxn modelId="{119E8AB4-C3C3-4D34-93E4-3230B8793AD8}" type="presParOf" srcId="{D97147C3-F4C9-4F02-8EF4-E463E51DF9D4}" destId="{F7734A29-6F8B-49CD-BF8B-A73DEDA300B2}" srcOrd="3" destOrd="0" presId="urn:microsoft.com/office/officeart/2005/8/layout/hierarchy1"/>
    <dgm:cxn modelId="{01383028-7FA0-4A5B-8DF6-F7DDC4DCC4D6}" type="presParOf" srcId="{F7734A29-6F8B-49CD-BF8B-A73DEDA300B2}" destId="{EF4E6874-7EC5-4A21-8797-E6FC47A4DABA}" srcOrd="0" destOrd="0" presId="urn:microsoft.com/office/officeart/2005/8/layout/hierarchy1"/>
    <dgm:cxn modelId="{5E8AA677-62BB-45E9-9653-E8B5261E08C7}" type="presParOf" srcId="{EF4E6874-7EC5-4A21-8797-E6FC47A4DABA}" destId="{B9E03DC6-9803-4F71-A308-EEB2A6360D11}" srcOrd="0" destOrd="0" presId="urn:microsoft.com/office/officeart/2005/8/layout/hierarchy1"/>
    <dgm:cxn modelId="{14F45A9F-59F6-40CE-B8C9-5A824609000B}" type="presParOf" srcId="{EF4E6874-7EC5-4A21-8797-E6FC47A4DABA}" destId="{AC4769CA-B9CB-4C4D-8ED8-C60DCB2DED96}" srcOrd="1" destOrd="0" presId="urn:microsoft.com/office/officeart/2005/8/layout/hierarchy1"/>
    <dgm:cxn modelId="{79998BC3-27FA-48FE-93F2-D76E4F213E99}" type="presParOf" srcId="{F7734A29-6F8B-49CD-BF8B-A73DEDA300B2}" destId="{CFFCBC60-DD73-4C62-8613-CD18E85A6A92}"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F2522B3-9301-479C-8E50-AC7004C59E7C}"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E276B60A-D20E-485B-83B7-B54B65301BF1}">
      <dgm:prSet custT="1"/>
      <dgm:spPr/>
      <dgm:t>
        <a:bodyPr/>
        <a:lstStyle/>
        <a:p>
          <a:pPr>
            <a:lnSpc>
              <a:spcPct val="100000"/>
            </a:lnSpc>
            <a:defRPr cap="all"/>
          </a:pPr>
          <a:r>
            <a:rPr lang="en-US" sz="1400" b="1" dirty="0"/>
            <a:t>Recognize  negative thoughts and other types of distorted thinking </a:t>
          </a:r>
        </a:p>
      </dgm:t>
    </dgm:pt>
    <dgm:pt modelId="{E4EE6605-6372-4C95-AF3D-955916B308BE}" type="parTrans" cxnId="{23F3C8F1-7DC7-483E-AD2A-6B503204DDEB}">
      <dgm:prSet/>
      <dgm:spPr/>
      <dgm:t>
        <a:bodyPr/>
        <a:lstStyle/>
        <a:p>
          <a:endParaRPr lang="en-US"/>
        </a:p>
      </dgm:t>
    </dgm:pt>
    <dgm:pt modelId="{D2945C56-FE81-4997-97E9-9523142B1E53}" type="sibTrans" cxnId="{23F3C8F1-7DC7-483E-AD2A-6B503204DDEB}">
      <dgm:prSet/>
      <dgm:spPr/>
      <dgm:t>
        <a:bodyPr/>
        <a:lstStyle/>
        <a:p>
          <a:endParaRPr lang="en-US"/>
        </a:p>
      </dgm:t>
    </dgm:pt>
    <dgm:pt modelId="{B4957C95-A2EC-40D7-8723-A123253FDC6F}">
      <dgm:prSet/>
      <dgm:spPr/>
      <dgm:t>
        <a:bodyPr/>
        <a:lstStyle/>
        <a:p>
          <a:pPr>
            <a:lnSpc>
              <a:spcPct val="100000"/>
            </a:lnSpc>
            <a:defRPr cap="all"/>
          </a:pPr>
          <a:r>
            <a:rPr lang="en-US" b="1" dirty="0"/>
            <a:t>Avoid Doomsday Thinking</a:t>
          </a:r>
        </a:p>
      </dgm:t>
    </dgm:pt>
    <dgm:pt modelId="{0A63F4FD-BEAC-45D8-B2ED-53C9075B602F}" type="parTrans" cxnId="{D35921CE-0822-41B2-BF24-33146A866EBF}">
      <dgm:prSet/>
      <dgm:spPr/>
      <dgm:t>
        <a:bodyPr/>
        <a:lstStyle/>
        <a:p>
          <a:endParaRPr lang="en-US"/>
        </a:p>
      </dgm:t>
    </dgm:pt>
    <dgm:pt modelId="{917B9A8A-E354-4D07-874F-DC933149BD0E}" type="sibTrans" cxnId="{D35921CE-0822-41B2-BF24-33146A866EBF}">
      <dgm:prSet/>
      <dgm:spPr/>
      <dgm:t>
        <a:bodyPr/>
        <a:lstStyle/>
        <a:p>
          <a:endParaRPr lang="en-US"/>
        </a:p>
      </dgm:t>
    </dgm:pt>
    <dgm:pt modelId="{F5001091-3531-4F5C-A08D-0A0D30429BA8}">
      <dgm:prSet/>
      <dgm:spPr/>
      <dgm:t>
        <a:bodyPr/>
        <a:lstStyle/>
        <a:p>
          <a:pPr>
            <a:lnSpc>
              <a:spcPct val="100000"/>
            </a:lnSpc>
            <a:defRPr cap="all"/>
          </a:pPr>
          <a:r>
            <a:rPr lang="en-US" b="1" dirty="0"/>
            <a:t>Change your thoughts and you can change how you feel and act</a:t>
          </a:r>
        </a:p>
      </dgm:t>
    </dgm:pt>
    <dgm:pt modelId="{17905EFE-5B3A-4063-9535-812FAC814072}" type="parTrans" cxnId="{7E4B4883-4241-44B8-9886-49B9C0148FFE}">
      <dgm:prSet/>
      <dgm:spPr/>
      <dgm:t>
        <a:bodyPr/>
        <a:lstStyle/>
        <a:p>
          <a:endParaRPr lang="en-US"/>
        </a:p>
      </dgm:t>
    </dgm:pt>
    <dgm:pt modelId="{3C1AB5EC-9288-4DDC-8EC3-B5F3DDBE92A8}" type="sibTrans" cxnId="{7E4B4883-4241-44B8-9886-49B9C0148FFE}">
      <dgm:prSet/>
      <dgm:spPr/>
      <dgm:t>
        <a:bodyPr/>
        <a:lstStyle/>
        <a:p>
          <a:endParaRPr lang="en-US"/>
        </a:p>
      </dgm:t>
    </dgm:pt>
    <dgm:pt modelId="{AD1AA701-BC5D-41C1-ABE9-093EF0C242FA}">
      <dgm:prSet/>
      <dgm:spPr/>
      <dgm:t>
        <a:bodyPr/>
        <a:lstStyle/>
        <a:p>
          <a:pPr>
            <a:lnSpc>
              <a:spcPct val="100000"/>
            </a:lnSpc>
            <a:defRPr cap="all"/>
          </a:pPr>
          <a:r>
            <a:rPr lang="en-US" b="1" dirty="0"/>
            <a:t>Don’t Overgeneralize Don’t polarize </a:t>
          </a:r>
        </a:p>
      </dgm:t>
    </dgm:pt>
    <dgm:pt modelId="{D65AFA68-4C2D-40FC-86A2-AB6CBB196F40}" type="parTrans" cxnId="{7DAEB147-95EE-49BF-AF9C-B400B4234E01}">
      <dgm:prSet/>
      <dgm:spPr/>
      <dgm:t>
        <a:bodyPr/>
        <a:lstStyle/>
        <a:p>
          <a:endParaRPr lang="en-US"/>
        </a:p>
      </dgm:t>
    </dgm:pt>
    <dgm:pt modelId="{E6668F6A-C39F-4AEB-B07F-5F74DBE3D78A}" type="sibTrans" cxnId="{7DAEB147-95EE-49BF-AF9C-B400B4234E01}">
      <dgm:prSet/>
      <dgm:spPr/>
      <dgm:t>
        <a:bodyPr/>
        <a:lstStyle/>
        <a:p>
          <a:endParaRPr lang="en-US"/>
        </a:p>
      </dgm:t>
    </dgm:pt>
    <dgm:pt modelId="{FF500FBB-8A93-4D5C-8E57-4A7CAC4D969F}" type="pres">
      <dgm:prSet presAssocID="{FF2522B3-9301-479C-8E50-AC7004C59E7C}" presName="root" presStyleCnt="0">
        <dgm:presLayoutVars>
          <dgm:dir/>
          <dgm:resizeHandles val="exact"/>
        </dgm:presLayoutVars>
      </dgm:prSet>
      <dgm:spPr/>
    </dgm:pt>
    <dgm:pt modelId="{04B06D0D-5C5F-44C7-9EE4-94BBA65BBC61}" type="pres">
      <dgm:prSet presAssocID="{E276B60A-D20E-485B-83B7-B54B65301BF1}" presName="compNode" presStyleCnt="0"/>
      <dgm:spPr/>
    </dgm:pt>
    <dgm:pt modelId="{AFF6782B-59FC-4810-9293-D8C43B3745B7}" type="pres">
      <dgm:prSet presAssocID="{E276B60A-D20E-485B-83B7-B54B65301BF1}" presName="iconBgRect" presStyleLbl="bgShp" presStyleIdx="0" presStyleCnt="4"/>
      <dgm:spPr>
        <a:prstGeom prst="round2DiagRect">
          <a:avLst>
            <a:gd name="adj1" fmla="val 29727"/>
            <a:gd name="adj2" fmla="val 0"/>
          </a:avLst>
        </a:prstGeom>
      </dgm:spPr>
    </dgm:pt>
    <dgm:pt modelId="{A45B94F9-0075-499F-8F2A-772889739AFF}" type="pres">
      <dgm:prSet presAssocID="{E276B60A-D20E-485B-83B7-B54B65301BF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mment Urgent"/>
        </a:ext>
      </dgm:extLst>
    </dgm:pt>
    <dgm:pt modelId="{864CAD4B-2D3E-438C-9F4D-AA0256D7985E}" type="pres">
      <dgm:prSet presAssocID="{E276B60A-D20E-485B-83B7-B54B65301BF1}" presName="spaceRect" presStyleCnt="0"/>
      <dgm:spPr/>
    </dgm:pt>
    <dgm:pt modelId="{EB6C324A-8A73-4B98-AD86-3BFA3F750D17}" type="pres">
      <dgm:prSet presAssocID="{E276B60A-D20E-485B-83B7-B54B65301BF1}" presName="textRect" presStyleLbl="revTx" presStyleIdx="0" presStyleCnt="4" custLinFactNeighborX="11851" custLinFactNeighborY="28664">
        <dgm:presLayoutVars>
          <dgm:chMax val="1"/>
          <dgm:chPref val="1"/>
        </dgm:presLayoutVars>
      </dgm:prSet>
      <dgm:spPr/>
    </dgm:pt>
    <dgm:pt modelId="{C01EED56-29C8-4EBC-BA67-7B9E24634B1E}" type="pres">
      <dgm:prSet presAssocID="{D2945C56-FE81-4997-97E9-9523142B1E53}" presName="sibTrans" presStyleCnt="0"/>
      <dgm:spPr/>
    </dgm:pt>
    <dgm:pt modelId="{83313BA1-82B0-41AE-A4BF-F08F93A557E6}" type="pres">
      <dgm:prSet presAssocID="{B4957C95-A2EC-40D7-8723-A123253FDC6F}" presName="compNode" presStyleCnt="0"/>
      <dgm:spPr/>
    </dgm:pt>
    <dgm:pt modelId="{E94DE520-DCC6-406A-B136-E6E68FABD1E2}" type="pres">
      <dgm:prSet presAssocID="{B4957C95-A2EC-40D7-8723-A123253FDC6F}" presName="iconBgRect" presStyleLbl="bgShp" presStyleIdx="1" presStyleCnt="4"/>
      <dgm:spPr>
        <a:prstGeom prst="round2DiagRect">
          <a:avLst>
            <a:gd name="adj1" fmla="val 29727"/>
            <a:gd name="adj2" fmla="val 0"/>
          </a:avLst>
        </a:prstGeom>
      </dgm:spPr>
    </dgm:pt>
    <dgm:pt modelId="{F9CF704E-C961-4F07-919C-BD2F7BDAB8C8}" type="pres">
      <dgm:prSet presAssocID="{B4957C95-A2EC-40D7-8723-A123253FDC6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rror"/>
        </a:ext>
      </dgm:extLst>
    </dgm:pt>
    <dgm:pt modelId="{C14A2BDB-AECA-4BA0-BB24-B2B5AF5838C1}" type="pres">
      <dgm:prSet presAssocID="{B4957C95-A2EC-40D7-8723-A123253FDC6F}" presName="spaceRect" presStyleCnt="0"/>
      <dgm:spPr/>
    </dgm:pt>
    <dgm:pt modelId="{A5ABFEB2-08D4-4342-8A11-9F8B36AD4D04}" type="pres">
      <dgm:prSet presAssocID="{B4957C95-A2EC-40D7-8723-A123253FDC6F}" presName="textRect" presStyleLbl="revTx" presStyleIdx="1" presStyleCnt="4">
        <dgm:presLayoutVars>
          <dgm:chMax val="1"/>
          <dgm:chPref val="1"/>
        </dgm:presLayoutVars>
      </dgm:prSet>
      <dgm:spPr/>
    </dgm:pt>
    <dgm:pt modelId="{F8BA2CFF-A988-498D-A9D0-1B581033F3DF}" type="pres">
      <dgm:prSet presAssocID="{917B9A8A-E354-4D07-874F-DC933149BD0E}" presName="sibTrans" presStyleCnt="0"/>
      <dgm:spPr/>
    </dgm:pt>
    <dgm:pt modelId="{AB83603F-C132-4C45-BEFA-4AF2BFF19F8C}" type="pres">
      <dgm:prSet presAssocID="{F5001091-3531-4F5C-A08D-0A0D30429BA8}" presName="compNode" presStyleCnt="0"/>
      <dgm:spPr/>
    </dgm:pt>
    <dgm:pt modelId="{0350BFCF-75CD-46B1-93E1-128D2EE0ABB3}" type="pres">
      <dgm:prSet presAssocID="{F5001091-3531-4F5C-A08D-0A0D30429BA8}" presName="iconBgRect" presStyleLbl="bgShp" presStyleIdx="2" presStyleCnt="4"/>
      <dgm:spPr>
        <a:prstGeom prst="round2DiagRect">
          <a:avLst>
            <a:gd name="adj1" fmla="val 29727"/>
            <a:gd name="adj2" fmla="val 0"/>
          </a:avLst>
        </a:prstGeom>
      </dgm:spPr>
    </dgm:pt>
    <dgm:pt modelId="{B3ABAB79-72F0-42E0-8A04-DC9AD5DAA50F}" type="pres">
      <dgm:prSet presAssocID="{F5001091-3531-4F5C-A08D-0A0D30429BA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Accept"/>
        </a:ext>
      </dgm:extLst>
    </dgm:pt>
    <dgm:pt modelId="{EB5BED81-0867-4AD3-852D-BC5F3AF47522}" type="pres">
      <dgm:prSet presAssocID="{F5001091-3531-4F5C-A08D-0A0D30429BA8}" presName="spaceRect" presStyleCnt="0"/>
      <dgm:spPr/>
    </dgm:pt>
    <dgm:pt modelId="{0D46C61D-C00D-4D69-8C85-7103AAAD008A}" type="pres">
      <dgm:prSet presAssocID="{F5001091-3531-4F5C-A08D-0A0D30429BA8}" presName="textRect" presStyleLbl="revTx" presStyleIdx="2" presStyleCnt="4">
        <dgm:presLayoutVars>
          <dgm:chMax val="1"/>
          <dgm:chPref val="1"/>
        </dgm:presLayoutVars>
      </dgm:prSet>
      <dgm:spPr/>
    </dgm:pt>
    <dgm:pt modelId="{F2EC7313-EE4E-431E-A5EC-AE0CD6B241FC}" type="pres">
      <dgm:prSet presAssocID="{3C1AB5EC-9288-4DDC-8EC3-B5F3DDBE92A8}" presName="sibTrans" presStyleCnt="0"/>
      <dgm:spPr/>
    </dgm:pt>
    <dgm:pt modelId="{01F83B16-339F-41CE-ADB8-1336251F507A}" type="pres">
      <dgm:prSet presAssocID="{AD1AA701-BC5D-41C1-ABE9-093EF0C242FA}" presName="compNode" presStyleCnt="0"/>
      <dgm:spPr/>
    </dgm:pt>
    <dgm:pt modelId="{573FD72E-03ED-42D9-8801-BBBF065B2BB7}" type="pres">
      <dgm:prSet presAssocID="{AD1AA701-BC5D-41C1-ABE9-093EF0C242FA}" presName="iconBgRect" presStyleLbl="bgShp" presStyleIdx="3" presStyleCnt="4"/>
      <dgm:spPr>
        <a:prstGeom prst="round2DiagRect">
          <a:avLst>
            <a:gd name="adj1" fmla="val 29727"/>
            <a:gd name="adj2" fmla="val 0"/>
          </a:avLst>
        </a:prstGeom>
      </dgm:spPr>
    </dgm:pt>
    <dgm:pt modelId="{02962E88-5801-41EC-AD52-8F1B865896A9}" type="pres">
      <dgm:prSet presAssocID="{AD1AA701-BC5D-41C1-ABE9-093EF0C242F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at"/>
        </a:ext>
      </dgm:extLst>
    </dgm:pt>
    <dgm:pt modelId="{623F61B8-01C0-4360-9E80-B4DC7A10F57F}" type="pres">
      <dgm:prSet presAssocID="{AD1AA701-BC5D-41C1-ABE9-093EF0C242FA}" presName="spaceRect" presStyleCnt="0"/>
      <dgm:spPr/>
    </dgm:pt>
    <dgm:pt modelId="{666DDABD-D837-4CA7-80C0-BA29C4481D04}" type="pres">
      <dgm:prSet presAssocID="{AD1AA701-BC5D-41C1-ABE9-093EF0C242FA}" presName="textRect" presStyleLbl="revTx" presStyleIdx="3" presStyleCnt="4">
        <dgm:presLayoutVars>
          <dgm:chMax val="1"/>
          <dgm:chPref val="1"/>
        </dgm:presLayoutVars>
      </dgm:prSet>
      <dgm:spPr/>
    </dgm:pt>
  </dgm:ptLst>
  <dgm:cxnLst>
    <dgm:cxn modelId="{0315D80F-D6DB-4DEC-8D5E-665F1AD077BF}" type="presOf" srcId="{FF2522B3-9301-479C-8E50-AC7004C59E7C}" destId="{FF500FBB-8A93-4D5C-8E57-4A7CAC4D969F}" srcOrd="0" destOrd="0" presId="urn:microsoft.com/office/officeart/2018/5/layout/IconLeafLabelList"/>
    <dgm:cxn modelId="{1061CE21-BC98-46B5-9DE0-157D2EA34168}" type="presOf" srcId="{B4957C95-A2EC-40D7-8723-A123253FDC6F}" destId="{A5ABFEB2-08D4-4342-8A11-9F8B36AD4D04}" srcOrd="0" destOrd="0" presId="urn:microsoft.com/office/officeart/2018/5/layout/IconLeafLabelList"/>
    <dgm:cxn modelId="{6859DF44-341C-4220-AF76-A248A30C9348}" type="presOf" srcId="{E276B60A-D20E-485B-83B7-B54B65301BF1}" destId="{EB6C324A-8A73-4B98-AD86-3BFA3F750D17}" srcOrd="0" destOrd="0" presId="urn:microsoft.com/office/officeart/2018/5/layout/IconLeafLabelList"/>
    <dgm:cxn modelId="{7DAEB147-95EE-49BF-AF9C-B400B4234E01}" srcId="{FF2522B3-9301-479C-8E50-AC7004C59E7C}" destId="{AD1AA701-BC5D-41C1-ABE9-093EF0C242FA}" srcOrd="3" destOrd="0" parTransId="{D65AFA68-4C2D-40FC-86A2-AB6CBB196F40}" sibTransId="{E6668F6A-C39F-4AEB-B07F-5F74DBE3D78A}"/>
    <dgm:cxn modelId="{7E4B4883-4241-44B8-9886-49B9C0148FFE}" srcId="{FF2522B3-9301-479C-8E50-AC7004C59E7C}" destId="{F5001091-3531-4F5C-A08D-0A0D30429BA8}" srcOrd="2" destOrd="0" parTransId="{17905EFE-5B3A-4063-9535-812FAC814072}" sibTransId="{3C1AB5EC-9288-4DDC-8EC3-B5F3DDBE92A8}"/>
    <dgm:cxn modelId="{CE998B98-76C3-4DC2-B2DC-7AB7D1B00CD1}" type="presOf" srcId="{F5001091-3531-4F5C-A08D-0A0D30429BA8}" destId="{0D46C61D-C00D-4D69-8C85-7103AAAD008A}" srcOrd="0" destOrd="0" presId="urn:microsoft.com/office/officeart/2018/5/layout/IconLeafLabelList"/>
    <dgm:cxn modelId="{D35921CE-0822-41B2-BF24-33146A866EBF}" srcId="{FF2522B3-9301-479C-8E50-AC7004C59E7C}" destId="{B4957C95-A2EC-40D7-8723-A123253FDC6F}" srcOrd="1" destOrd="0" parTransId="{0A63F4FD-BEAC-45D8-B2ED-53C9075B602F}" sibTransId="{917B9A8A-E354-4D07-874F-DC933149BD0E}"/>
    <dgm:cxn modelId="{235421CF-65FC-49E5-B60C-448EC60377A6}" type="presOf" srcId="{AD1AA701-BC5D-41C1-ABE9-093EF0C242FA}" destId="{666DDABD-D837-4CA7-80C0-BA29C4481D04}" srcOrd="0" destOrd="0" presId="urn:microsoft.com/office/officeart/2018/5/layout/IconLeafLabelList"/>
    <dgm:cxn modelId="{23F3C8F1-7DC7-483E-AD2A-6B503204DDEB}" srcId="{FF2522B3-9301-479C-8E50-AC7004C59E7C}" destId="{E276B60A-D20E-485B-83B7-B54B65301BF1}" srcOrd="0" destOrd="0" parTransId="{E4EE6605-6372-4C95-AF3D-955916B308BE}" sibTransId="{D2945C56-FE81-4997-97E9-9523142B1E53}"/>
    <dgm:cxn modelId="{54CEC288-D615-49BC-B61F-2C8F5A3BABBC}" type="presParOf" srcId="{FF500FBB-8A93-4D5C-8E57-4A7CAC4D969F}" destId="{04B06D0D-5C5F-44C7-9EE4-94BBA65BBC61}" srcOrd="0" destOrd="0" presId="urn:microsoft.com/office/officeart/2018/5/layout/IconLeafLabelList"/>
    <dgm:cxn modelId="{5049DAF7-3D8A-4470-97B5-6AC2F39B40B0}" type="presParOf" srcId="{04B06D0D-5C5F-44C7-9EE4-94BBA65BBC61}" destId="{AFF6782B-59FC-4810-9293-D8C43B3745B7}" srcOrd="0" destOrd="0" presId="urn:microsoft.com/office/officeart/2018/5/layout/IconLeafLabelList"/>
    <dgm:cxn modelId="{F8A98039-4F3A-4583-9D1D-C74C8D86E5E5}" type="presParOf" srcId="{04B06D0D-5C5F-44C7-9EE4-94BBA65BBC61}" destId="{A45B94F9-0075-499F-8F2A-772889739AFF}" srcOrd="1" destOrd="0" presId="urn:microsoft.com/office/officeart/2018/5/layout/IconLeafLabelList"/>
    <dgm:cxn modelId="{40915041-6F72-4027-9C9A-EBB5B2075F1B}" type="presParOf" srcId="{04B06D0D-5C5F-44C7-9EE4-94BBA65BBC61}" destId="{864CAD4B-2D3E-438C-9F4D-AA0256D7985E}" srcOrd="2" destOrd="0" presId="urn:microsoft.com/office/officeart/2018/5/layout/IconLeafLabelList"/>
    <dgm:cxn modelId="{85DC0415-9D76-4003-9D81-7E68C9565816}" type="presParOf" srcId="{04B06D0D-5C5F-44C7-9EE4-94BBA65BBC61}" destId="{EB6C324A-8A73-4B98-AD86-3BFA3F750D17}" srcOrd="3" destOrd="0" presId="urn:microsoft.com/office/officeart/2018/5/layout/IconLeafLabelList"/>
    <dgm:cxn modelId="{173D8A5C-5996-483B-96B4-053F3B430137}" type="presParOf" srcId="{FF500FBB-8A93-4D5C-8E57-4A7CAC4D969F}" destId="{C01EED56-29C8-4EBC-BA67-7B9E24634B1E}" srcOrd="1" destOrd="0" presId="urn:microsoft.com/office/officeart/2018/5/layout/IconLeafLabelList"/>
    <dgm:cxn modelId="{61100151-586D-4BBD-AD64-6A429E762A63}" type="presParOf" srcId="{FF500FBB-8A93-4D5C-8E57-4A7CAC4D969F}" destId="{83313BA1-82B0-41AE-A4BF-F08F93A557E6}" srcOrd="2" destOrd="0" presId="urn:microsoft.com/office/officeart/2018/5/layout/IconLeafLabelList"/>
    <dgm:cxn modelId="{EC1548F9-2317-4110-A724-21A9DBA9091E}" type="presParOf" srcId="{83313BA1-82B0-41AE-A4BF-F08F93A557E6}" destId="{E94DE520-DCC6-406A-B136-E6E68FABD1E2}" srcOrd="0" destOrd="0" presId="urn:microsoft.com/office/officeart/2018/5/layout/IconLeafLabelList"/>
    <dgm:cxn modelId="{D8E3860F-78D4-4F0A-9CEB-2AA6999D1CE1}" type="presParOf" srcId="{83313BA1-82B0-41AE-A4BF-F08F93A557E6}" destId="{F9CF704E-C961-4F07-919C-BD2F7BDAB8C8}" srcOrd="1" destOrd="0" presId="urn:microsoft.com/office/officeart/2018/5/layout/IconLeafLabelList"/>
    <dgm:cxn modelId="{33BF725C-D140-4023-AD3D-C697A07C3439}" type="presParOf" srcId="{83313BA1-82B0-41AE-A4BF-F08F93A557E6}" destId="{C14A2BDB-AECA-4BA0-BB24-B2B5AF5838C1}" srcOrd="2" destOrd="0" presId="urn:microsoft.com/office/officeart/2018/5/layout/IconLeafLabelList"/>
    <dgm:cxn modelId="{4D8DDA7A-2F15-4466-8FEA-1909BF3EC7EC}" type="presParOf" srcId="{83313BA1-82B0-41AE-A4BF-F08F93A557E6}" destId="{A5ABFEB2-08D4-4342-8A11-9F8B36AD4D04}" srcOrd="3" destOrd="0" presId="urn:microsoft.com/office/officeart/2018/5/layout/IconLeafLabelList"/>
    <dgm:cxn modelId="{92A57472-995B-41EB-A37D-9732A8418722}" type="presParOf" srcId="{FF500FBB-8A93-4D5C-8E57-4A7CAC4D969F}" destId="{F8BA2CFF-A988-498D-A9D0-1B581033F3DF}" srcOrd="3" destOrd="0" presId="urn:microsoft.com/office/officeart/2018/5/layout/IconLeafLabelList"/>
    <dgm:cxn modelId="{3163ED39-E322-479E-B379-AFDBF595DEC5}" type="presParOf" srcId="{FF500FBB-8A93-4D5C-8E57-4A7CAC4D969F}" destId="{AB83603F-C132-4C45-BEFA-4AF2BFF19F8C}" srcOrd="4" destOrd="0" presId="urn:microsoft.com/office/officeart/2018/5/layout/IconLeafLabelList"/>
    <dgm:cxn modelId="{4F0FF4D3-0FDB-42CD-823D-7B1005503A2A}" type="presParOf" srcId="{AB83603F-C132-4C45-BEFA-4AF2BFF19F8C}" destId="{0350BFCF-75CD-46B1-93E1-128D2EE0ABB3}" srcOrd="0" destOrd="0" presId="urn:microsoft.com/office/officeart/2018/5/layout/IconLeafLabelList"/>
    <dgm:cxn modelId="{5FC37106-DF01-43D6-A59F-9DE14529F461}" type="presParOf" srcId="{AB83603F-C132-4C45-BEFA-4AF2BFF19F8C}" destId="{B3ABAB79-72F0-42E0-8A04-DC9AD5DAA50F}" srcOrd="1" destOrd="0" presId="urn:microsoft.com/office/officeart/2018/5/layout/IconLeafLabelList"/>
    <dgm:cxn modelId="{92D582C8-DDE7-4E1C-B1E7-12B0F396BA1A}" type="presParOf" srcId="{AB83603F-C132-4C45-BEFA-4AF2BFF19F8C}" destId="{EB5BED81-0867-4AD3-852D-BC5F3AF47522}" srcOrd="2" destOrd="0" presId="urn:microsoft.com/office/officeart/2018/5/layout/IconLeafLabelList"/>
    <dgm:cxn modelId="{70BAC616-DC90-4F9D-B9D2-4A6108DC0540}" type="presParOf" srcId="{AB83603F-C132-4C45-BEFA-4AF2BFF19F8C}" destId="{0D46C61D-C00D-4D69-8C85-7103AAAD008A}" srcOrd="3" destOrd="0" presId="urn:microsoft.com/office/officeart/2018/5/layout/IconLeafLabelList"/>
    <dgm:cxn modelId="{80C20475-AC18-4E9D-8228-347366870669}" type="presParOf" srcId="{FF500FBB-8A93-4D5C-8E57-4A7CAC4D969F}" destId="{F2EC7313-EE4E-431E-A5EC-AE0CD6B241FC}" srcOrd="5" destOrd="0" presId="urn:microsoft.com/office/officeart/2018/5/layout/IconLeafLabelList"/>
    <dgm:cxn modelId="{37A19DDB-34B6-4313-981E-F2C6019A8484}" type="presParOf" srcId="{FF500FBB-8A93-4D5C-8E57-4A7CAC4D969F}" destId="{01F83B16-339F-41CE-ADB8-1336251F507A}" srcOrd="6" destOrd="0" presId="urn:microsoft.com/office/officeart/2018/5/layout/IconLeafLabelList"/>
    <dgm:cxn modelId="{5D98662C-6F89-45A7-86FB-ADE331891B2F}" type="presParOf" srcId="{01F83B16-339F-41CE-ADB8-1336251F507A}" destId="{573FD72E-03ED-42D9-8801-BBBF065B2BB7}" srcOrd="0" destOrd="0" presId="urn:microsoft.com/office/officeart/2018/5/layout/IconLeafLabelList"/>
    <dgm:cxn modelId="{3465B3CC-792C-4C74-98F0-819B32FA56D2}" type="presParOf" srcId="{01F83B16-339F-41CE-ADB8-1336251F507A}" destId="{02962E88-5801-41EC-AD52-8F1B865896A9}" srcOrd="1" destOrd="0" presId="urn:microsoft.com/office/officeart/2018/5/layout/IconLeafLabelList"/>
    <dgm:cxn modelId="{0612EC06-95AD-4213-97E2-71105D8F1CF6}" type="presParOf" srcId="{01F83B16-339F-41CE-ADB8-1336251F507A}" destId="{623F61B8-01C0-4360-9E80-B4DC7A10F57F}" srcOrd="2" destOrd="0" presId="urn:microsoft.com/office/officeart/2018/5/layout/IconLeafLabelList"/>
    <dgm:cxn modelId="{6E918C5F-1320-4C07-B5C9-06831E951A68}" type="presParOf" srcId="{01F83B16-339F-41CE-ADB8-1336251F507A}" destId="{666DDABD-D837-4CA7-80C0-BA29C4481D04}"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AEA990B-83FC-4AF0-BDCA-CDBE90C22ADC}" type="doc">
      <dgm:prSet loTypeId="urn:microsoft.com/office/officeart/2018/5/layout/CenteredIconLabelDescriptionList" loCatId="icon" qsTypeId="urn:microsoft.com/office/officeart/2005/8/quickstyle/simple1" qsCatId="simple" csTypeId="urn:microsoft.com/office/officeart/2018/5/colors/Iconchunking_neutralbg_accent4_2" csCatId="accent4" phldr="1"/>
      <dgm:spPr/>
      <dgm:t>
        <a:bodyPr/>
        <a:lstStyle/>
        <a:p>
          <a:endParaRPr lang="en-US"/>
        </a:p>
      </dgm:t>
    </dgm:pt>
    <dgm:pt modelId="{F3B87902-C67A-4E78-BB8D-0558F73505DE}">
      <dgm:prSet/>
      <dgm:spPr/>
      <dgm:t>
        <a:bodyPr/>
        <a:lstStyle/>
        <a:p>
          <a:pPr>
            <a:lnSpc>
              <a:spcPct val="100000"/>
            </a:lnSpc>
            <a:defRPr b="1"/>
          </a:pPr>
          <a:r>
            <a:rPr lang="en-US"/>
            <a:t>On line APPS</a:t>
          </a:r>
        </a:p>
      </dgm:t>
    </dgm:pt>
    <dgm:pt modelId="{9BD8A6A9-A9EB-492C-8206-8ECED81E4CD3}" type="parTrans" cxnId="{EE58081B-F947-44F5-96AD-D11014FBC4B3}">
      <dgm:prSet/>
      <dgm:spPr/>
      <dgm:t>
        <a:bodyPr/>
        <a:lstStyle/>
        <a:p>
          <a:endParaRPr lang="en-US"/>
        </a:p>
      </dgm:t>
    </dgm:pt>
    <dgm:pt modelId="{C8EC33D9-F609-468A-B281-D0524E2F871B}" type="sibTrans" cxnId="{EE58081B-F947-44F5-96AD-D11014FBC4B3}">
      <dgm:prSet/>
      <dgm:spPr/>
      <dgm:t>
        <a:bodyPr/>
        <a:lstStyle/>
        <a:p>
          <a:endParaRPr lang="en-US"/>
        </a:p>
      </dgm:t>
    </dgm:pt>
    <dgm:pt modelId="{DC053D52-F332-4A38-AB36-39B71F0FB4DA}">
      <dgm:prSet custT="1"/>
      <dgm:spPr/>
      <dgm:t>
        <a:bodyPr/>
        <a:lstStyle/>
        <a:p>
          <a:pPr>
            <a:lnSpc>
              <a:spcPct val="100000"/>
            </a:lnSpc>
          </a:pPr>
          <a:r>
            <a:rPr lang="en-US" sz="1800" dirty="0"/>
            <a:t> can help you and your patients</a:t>
          </a:r>
        </a:p>
        <a:p>
          <a:pPr>
            <a:lnSpc>
              <a:spcPct val="100000"/>
            </a:lnSpc>
          </a:pPr>
          <a:r>
            <a:rPr lang="en-US" sz="1800" dirty="0"/>
            <a:t>Down Dog Yoga</a:t>
          </a:r>
        </a:p>
        <a:p>
          <a:pPr>
            <a:lnSpc>
              <a:spcPct val="100000"/>
            </a:lnSpc>
          </a:pPr>
          <a:r>
            <a:rPr lang="en-US" sz="1800" dirty="0"/>
            <a:t>Yoga Buddhis Co</a:t>
          </a:r>
        </a:p>
        <a:p>
          <a:pPr>
            <a:lnSpc>
              <a:spcPct val="100000"/>
            </a:lnSpc>
          </a:pPr>
          <a:endParaRPr lang="en-US" sz="1800" dirty="0"/>
        </a:p>
      </dgm:t>
    </dgm:pt>
    <dgm:pt modelId="{AD23ABB9-6EC7-4583-8DDA-2F9FC93C2434}" type="parTrans" cxnId="{2F0C2BE4-2C2F-49E2-A81C-5652D6D6F142}">
      <dgm:prSet/>
      <dgm:spPr/>
      <dgm:t>
        <a:bodyPr/>
        <a:lstStyle/>
        <a:p>
          <a:endParaRPr lang="en-US"/>
        </a:p>
      </dgm:t>
    </dgm:pt>
    <dgm:pt modelId="{7C06D5BE-E869-464B-AFF9-84FD80FBF153}" type="sibTrans" cxnId="{2F0C2BE4-2C2F-49E2-A81C-5652D6D6F142}">
      <dgm:prSet/>
      <dgm:spPr/>
      <dgm:t>
        <a:bodyPr/>
        <a:lstStyle/>
        <a:p>
          <a:endParaRPr lang="en-US"/>
        </a:p>
      </dgm:t>
    </dgm:pt>
    <dgm:pt modelId="{0C7E2886-304E-4932-94AF-09BB0C1EB7B4}">
      <dgm:prSet/>
      <dgm:spPr/>
      <dgm:t>
        <a:bodyPr/>
        <a:lstStyle/>
        <a:p>
          <a:pPr>
            <a:lnSpc>
              <a:spcPct val="100000"/>
            </a:lnSpc>
            <a:defRPr b="1"/>
          </a:pPr>
          <a:r>
            <a:rPr lang="en-US" dirty="0"/>
            <a:t>On </a:t>
          </a:r>
          <a:r>
            <a:rPr lang="en-US" dirty="0" err="1"/>
            <a:t>LIne</a:t>
          </a:r>
          <a:r>
            <a:rPr lang="en-US" dirty="0"/>
            <a:t> APPS</a:t>
          </a:r>
        </a:p>
      </dgm:t>
    </dgm:pt>
    <dgm:pt modelId="{833AD799-F382-4090-90EA-6A338BF67969}" type="parTrans" cxnId="{180E0D7F-EC0F-46DD-BA2F-F767D28F4147}">
      <dgm:prSet/>
      <dgm:spPr/>
      <dgm:t>
        <a:bodyPr/>
        <a:lstStyle/>
        <a:p>
          <a:endParaRPr lang="en-US"/>
        </a:p>
      </dgm:t>
    </dgm:pt>
    <dgm:pt modelId="{0AA10946-064B-4B92-9AC6-D18DD2C87A6D}" type="sibTrans" cxnId="{180E0D7F-EC0F-46DD-BA2F-F767D28F4147}">
      <dgm:prSet/>
      <dgm:spPr/>
      <dgm:t>
        <a:bodyPr/>
        <a:lstStyle/>
        <a:p>
          <a:endParaRPr lang="en-US"/>
        </a:p>
      </dgm:t>
    </dgm:pt>
    <dgm:pt modelId="{549C4114-50DC-4910-9847-88AB7999BC37}">
      <dgm:prSet custT="1"/>
      <dgm:spPr/>
      <dgm:t>
        <a:bodyPr/>
        <a:lstStyle/>
        <a:p>
          <a:pPr>
            <a:lnSpc>
              <a:spcPct val="100000"/>
            </a:lnSpc>
          </a:pPr>
          <a:r>
            <a:rPr lang="en-US" sz="1100" dirty="0"/>
            <a:t> </a:t>
          </a:r>
          <a:r>
            <a:rPr lang="en-US" sz="1800" dirty="0"/>
            <a:t>Shine,  Calm,  Yoga, Head Space: Meditation and UCLA Mindful also offer  relaxation audios </a:t>
          </a:r>
        </a:p>
      </dgm:t>
    </dgm:pt>
    <dgm:pt modelId="{B5576AC4-42C5-47CC-A488-5FBA33A8A26F}" type="parTrans" cxnId="{2190DC92-589A-4E84-B09F-BC9E04F7B8BD}">
      <dgm:prSet/>
      <dgm:spPr/>
      <dgm:t>
        <a:bodyPr/>
        <a:lstStyle/>
        <a:p>
          <a:endParaRPr lang="en-US"/>
        </a:p>
      </dgm:t>
    </dgm:pt>
    <dgm:pt modelId="{BE9994BE-7676-4669-A1D0-EF88E5EBE6B1}" type="sibTrans" cxnId="{2190DC92-589A-4E84-B09F-BC9E04F7B8BD}">
      <dgm:prSet/>
      <dgm:spPr/>
      <dgm:t>
        <a:bodyPr/>
        <a:lstStyle/>
        <a:p>
          <a:endParaRPr lang="en-US"/>
        </a:p>
      </dgm:t>
    </dgm:pt>
    <dgm:pt modelId="{B21E7805-8CC4-4D0B-83C9-7BF30D3962C3}">
      <dgm:prSet/>
      <dgm:spPr/>
      <dgm:t>
        <a:bodyPr/>
        <a:lstStyle/>
        <a:p>
          <a:pPr>
            <a:lnSpc>
              <a:spcPct val="100000"/>
            </a:lnSpc>
            <a:defRPr b="1"/>
          </a:pPr>
          <a:r>
            <a:rPr lang="en-US"/>
            <a:t>Get</a:t>
          </a:r>
        </a:p>
      </dgm:t>
    </dgm:pt>
    <dgm:pt modelId="{7F36E0B4-E8D8-446C-93B9-6F4D9A8229DE}" type="parTrans" cxnId="{7D90BEF6-D4DC-43A6-96DB-FB1B28F798D5}">
      <dgm:prSet/>
      <dgm:spPr/>
      <dgm:t>
        <a:bodyPr/>
        <a:lstStyle/>
        <a:p>
          <a:endParaRPr lang="en-US"/>
        </a:p>
      </dgm:t>
    </dgm:pt>
    <dgm:pt modelId="{91794299-79FC-498C-85E1-55AB8C54B57C}" type="sibTrans" cxnId="{7D90BEF6-D4DC-43A6-96DB-FB1B28F798D5}">
      <dgm:prSet/>
      <dgm:spPr/>
      <dgm:t>
        <a:bodyPr/>
        <a:lstStyle/>
        <a:p>
          <a:endParaRPr lang="en-US"/>
        </a:p>
      </dgm:t>
    </dgm:pt>
    <dgm:pt modelId="{C09963A8-6BFF-4523-8534-B8A56B713DD2}">
      <dgm:prSet custT="1"/>
      <dgm:spPr/>
      <dgm:t>
        <a:bodyPr/>
        <a:lstStyle/>
        <a:p>
          <a:pPr>
            <a:lnSpc>
              <a:spcPct val="100000"/>
            </a:lnSpc>
          </a:pPr>
          <a:r>
            <a:rPr lang="en-US" sz="1800" dirty="0"/>
            <a:t>Get outside to avoid sensory deprivation and re-center yourself through connection with nature</a:t>
          </a:r>
        </a:p>
      </dgm:t>
    </dgm:pt>
    <dgm:pt modelId="{A2A2A4C1-23BB-477B-8ACE-2B03FB7D2EE3}" type="parTrans" cxnId="{D7800CBC-D8D9-4273-8BD3-9E23DDFB0997}">
      <dgm:prSet/>
      <dgm:spPr/>
      <dgm:t>
        <a:bodyPr/>
        <a:lstStyle/>
        <a:p>
          <a:endParaRPr lang="en-US"/>
        </a:p>
      </dgm:t>
    </dgm:pt>
    <dgm:pt modelId="{46EA8A34-3F09-4FAD-BF62-B3E42C522F60}" type="sibTrans" cxnId="{D7800CBC-D8D9-4273-8BD3-9E23DDFB0997}">
      <dgm:prSet/>
      <dgm:spPr/>
      <dgm:t>
        <a:bodyPr/>
        <a:lstStyle/>
        <a:p>
          <a:endParaRPr lang="en-US"/>
        </a:p>
      </dgm:t>
    </dgm:pt>
    <dgm:pt modelId="{DCFB27A7-89AF-4B7A-9005-339A9EE4973C}" type="pres">
      <dgm:prSet presAssocID="{5AEA990B-83FC-4AF0-BDCA-CDBE90C22ADC}" presName="root" presStyleCnt="0">
        <dgm:presLayoutVars>
          <dgm:dir/>
          <dgm:resizeHandles val="exact"/>
        </dgm:presLayoutVars>
      </dgm:prSet>
      <dgm:spPr/>
    </dgm:pt>
    <dgm:pt modelId="{52AC2672-9D29-4741-9742-04906541517B}" type="pres">
      <dgm:prSet presAssocID="{F3B87902-C67A-4E78-BB8D-0558F73505DE}" presName="compNode" presStyleCnt="0"/>
      <dgm:spPr/>
    </dgm:pt>
    <dgm:pt modelId="{6610A780-5872-4245-9274-F012AC04A867}" type="pres">
      <dgm:prSet presAssocID="{F3B87902-C67A-4E78-BB8D-0558F73505D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dical"/>
        </a:ext>
      </dgm:extLst>
    </dgm:pt>
    <dgm:pt modelId="{0AEDA337-D0DC-4F93-BD5C-DE5C5529C95E}" type="pres">
      <dgm:prSet presAssocID="{F3B87902-C67A-4E78-BB8D-0558F73505DE}" presName="iconSpace" presStyleCnt="0"/>
      <dgm:spPr/>
    </dgm:pt>
    <dgm:pt modelId="{44497942-4746-4FCF-A62D-A47B94D2AA61}" type="pres">
      <dgm:prSet presAssocID="{F3B87902-C67A-4E78-BB8D-0558F73505DE}" presName="parTx" presStyleLbl="revTx" presStyleIdx="0" presStyleCnt="6">
        <dgm:presLayoutVars>
          <dgm:chMax val="0"/>
          <dgm:chPref val="0"/>
        </dgm:presLayoutVars>
      </dgm:prSet>
      <dgm:spPr/>
    </dgm:pt>
    <dgm:pt modelId="{62F941FC-BD18-4546-9BD2-2B978F9B9EB2}" type="pres">
      <dgm:prSet presAssocID="{F3B87902-C67A-4E78-BB8D-0558F73505DE}" presName="txSpace" presStyleCnt="0"/>
      <dgm:spPr/>
    </dgm:pt>
    <dgm:pt modelId="{4A6F572A-DFC7-42A7-A69B-1BF53C6011A4}" type="pres">
      <dgm:prSet presAssocID="{F3B87902-C67A-4E78-BB8D-0558F73505DE}" presName="desTx" presStyleLbl="revTx" presStyleIdx="1" presStyleCnt="6">
        <dgm:presLayoutVars/>
      </dgm:prSet>
      <dgm:spPr/>
    </dgm:pt>
    <dgm:pt modelId="{E1CFADF7-E0A6-4EB1-9103-528E4AD1F205}" type="pres">
      <dgm:prSet presAssocID="{C8EC33D9-F609-468A-B281-D0524E2F871B}" presName="sibTrans" presStyleCnt="0"/>
      <dgm:spPr/>
    </dgm:pt>
    <dgm:pt modelId="{8EFFA7B7-8613-4AA6-974C-4036EB5A278D}" type="pres">
      <dgm:prSet presAssocID="{0C7E2886-304E-4932-94AF-09BB0C1EB7B4}" presName="compNode" presStyleCnt="0"/>
      <dgm:spPr/>
    </dgm:pt>
    <dgm:pt modelId="{FDB81CF8-CE1C-48E3-A30A-B83899F8E29D}" type="pres">
      <dgm:prSet presAssocID="{0C7E2886-304E-4932-94AF-09BB0C1EB7B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ancing"/>
        </a:ext>
      </dgm:extLst>
    </dgm:pt>
    <dgm:pt modelId="{A9526D13-EA50-48EE-B753-51936E013B52}" type="pres">
      <dgm:prSet presAssocID="{0C7E2886-304E-4932-94AF-09BB0C1EB7B4}" presName="iconSpace" presStyleCnt="0"/>
      <dgm:spPr/>
    </dgm:pt>
    <dgm:pt modelId="{A08182BC-269F-4B4E-8F00-0A736396009F}" type="pres">
      <dgm:prSet presAssocID="{0C7E2886-304E-4932-94AF-09BB0C1EB7B4}" presName="parTx" presStyleLbl="revTx" presStyleIdx="2" presStyleCnt="6">
        <dgm:presLayoutVars>
          <dgm:chMax val="0"/>
          <dgm:chPref val="0"/>
        </dgm:presLayoutVars>
      </dgm:prSet>
      <dgm:spPr/>
    </dgm:pt>
    <dgm:pt modelId="{F53D9707-8074-4A5E-A78E-E0BAF6F022E8}" type="pres">
      <dgm:prSet presAssocID="{0C7E2886-304E-4932-94AF-09BB0C1EB7B4}" presName="txSpace" presStyleCnt="0"/>
      <dgm:spPr/>
    </dgm:pt>
    <dgm:pt modelId="{E01A2A82-F10E-472F-A9E5-49365461D585}" type="pres">
      <dgm:prSet presAssocID="{0C7E2886-304E-4932-94AF-09BB0C1EB7B4}" presName="desTx" presStyleLbl="revTx" presStyleIdx="3" presStyleCnt="6">
        <dgm:presLayoutVars/>
      </dgm:prSet>
      <dgm:spPr/>
    </dgm:pt>
    <dgm:pt modelId="{26C29599-AD2D-4242-B8AB-4B8AB2DFC720}" type="pres">
      <dgm:prSet presAssocID="{0AA10946-064B-4B92-9AC6-D18DD2C87A6D}" presName="sibTrans" presStyleCnt="0"/>
      <dgm:spPr/>
    </dgm:pt>
    <dgm:pt modelId="{7ECBF55C-E79A-476F-89EA-0849D20876BE}" type="pres">
      <dgm:prSet presAssocID="{B21E7805-8CC4-4D0B-83C9-7BF30D3962C3}" presName="compNode" presStyleCnt="0"/>
      <dgm:spPr/>
    </dgm:pt>
    <dgm:pt modelId="{334DB6DF-2179-439E-976A-28A055865578}" type="pres">
      <dgm:prSet presAssocID="{B21E7805-8CC4-4D0B-83C9-7BF30D3962C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nion"/>
        </a:ext>
      </dgm:extLst>
    </dgm:pt>
    <dgm:pt modelId="{9992D0FB-3279-48DD-95CF-6B4F14716FA6}" type="pres">
      <dgm:prSet presAssocID="{B21E7805-8CC4-4D0B-83C9-7BF30D3962C3}" presName="iconSpace" presStyleCnt="0"/>
      <dgm:spPr/>
    </dgm:pt>
    <dgm:pt modelId="{83752323-52C8-4876-99DB-290D81ED33DF}" type="pres">
      <dgm:prSet presAssocID="{B21E7805-8CC4-4D0B-83C9-7BF30D3962C3}" presName="parTx" presStyleLbl="revTx" presStyleIdx="4" presStyleCnt="6">
        <dgm:presLayoutVars>
          <dgm:chMax val="0"/>
          <dgm:chPref val="0"/>
        </dgm:presLayoutVars>
      </dgm:prSet>
      <dgm:spPr/>
    </dgm:pt>
    <dgm:pt modelId="{0C70FAFA-72B8-4BC4-A33B-635205E0B8F1}" type="pres">
      <dgm:prSet presAssocID="{B21E7805-8CC4-4D0B-83C9-7BF30D3962C3}" presName="txSpace" presStyleCnt="0"/>
      <dgm:spPr/>
    </dgm:pt>
    <dgm:pt modelId="{D25D8A67-FFD6-4F08-BD05-960332CC61FF}" type="pres">
      <dgm:prSet presAssocID="{B21E7805-8CC4-4D0B-83C9-7BF30D3962C3}" presName="desTx" presStyleLbl="revTx" presStyleIdx="5" presStyleCnt="6">
        <dgm:presLayoutVars/>
      </dgm:prSet>
      <dgm:spPr/>
    </dgm:pt>
  </dgm:ptLst>
  <dgm:cxnLst>
    <dgm:cxn modelId="{A47BF10A-E9A0-4D7D-A2A5-CF93F40669D3}" type="presOf" srcId="{B21E7805-8CC4-4D0B-83C9-7BF30D3962C3}" destId="{83752323-52C8-4876-99DB-290D81ED33DF}" srcOrd="0" destOrd="0" presId="urn:microsoft.com/office/officeart/2018/5/layout/CenteredIconLabelDescriptionList"/>
    <dgm:cxn modelId="{FF4A7818-11DB-495A-9737-E08AAAF1A443}" type="presOf" srcId="{C09963A8-6BFF-4523-8534-B8A56B713DD2}" destId="{D25D8A67-FFD6-4F08-BD05-960332CC61FF}" srcOrd="0" destOrd="0" presId="urn:microsoft.com/office/officeart/2018/5/layout/CenteredIconLabelDescriptionList"/>
    <dgm:cxn modelId="{EE58081B-F947-44F5-96AD-D11014FBC4B3}" srcId="{5AEA990B-83FC-4AF0-BDCA-CDBE90C22ADC}" destId="{F3B87902-C67A-4E78-BB8D-0558F73505DE}" srcOrd="0" destOrd="0" parTransId="{9BD8A6A9-A9EB-492C-8206-8ECED81E4CD3}" sibTransId="{C8EC33D9-F609-468A-B281-D0524E2F871B}"/>
    <dgm:cxn modelId="{DDEDCC36-B801-4444-88C4-887DA7664E00}" type="presOf" srcId="{DC053D52-F332-4A38-AB36-39B71F0FB4DA}" destId="{4A6F572A-DFC7-42A7-A69B-1BF53C6011A4}" srcOrd="0" destOrd="0" presId="urn:microsoft.com/office/officeart/2018/5/layout/CenteredIconLabelDescriptionList"/>
    <dgm:cxn modelId="{BB0D6171-AF79-4B04-8ED8-9FCEA3EECFE2}" type="presOf" srcId="{5AEA990B-83FC-4AF0-BDCA-CDBE90C22ADC}" destId="{DCFB27A7-89AF-4B7A-9005-339A9EE4973C}" srcOrd="0" destOrd="0" presId="urn:microsoft.com/office/officeart/2018/5/layout/CenteredIconLabelDescriptionList"/>
    <dgm:cxn modelId="{99C32459-401A-4307-840F-CF5368AC226E}" type="presOf" srcId="{0C7E2886-304E-4932-94AF-09BB0C1EB7B4}" destId="{A08182BC-269F-4B4E-8F00-0A736396009F}" srcOrd="0" destOrd="0" presId="urn:microsoft.com/office/officeart/2018/5/layout/CenteredIconLabelDescriptionList"/>
    <dgm:cxn modelId="{7D44C259-850D-421D-9AF7-853AEC96B862}" type="presOf" srcId="{F3B87902-C67A-4E78-BB8D-0558F73505DE}" destId="{44497942-4746-4FCF-A62D-A47B94D2AA61}" srcOrd="0" destOrd="0" presId="urn:microsoft.com/office/officeart/2018/5/layout/CenteredIconLabelDescriptionList"/>
    <dgm:cxn modelId="{180E0D7F-EC0F-46DD-BA2F-F767D28F4147}" srcId="{5AEA990B-83FC-4AF0-BDCA-CDBE90C22ADC}" destId="{0C7E2886-304E-4932-94AF-09BB0C1EB7B4}" srcOrd="1" destOrd="0" parTransId="{833AD799-F382-4090-90EA-6A338BF67969}" sibTransId="{0AA10946-064B-4B92-9AC6-D18DD2C87A6D}"/>
    <dgm:cxn modelId="{2190DC92-589A-4E84-B09F-BC9E04F7B8BD}" srcId="{0C7E2886-304E-4932-94AF-09BB0C1EB7B4}" destId="{549C4114-50DC-4910-9847-88AB7999BC37}" srcOrd="0" destOrd="0" parTransId="{B5576AC4-42C5-47CC-A488-5FBA33A8A26F}" sibTransId="{BE9994BE-7676-4669-A1D0-EF88E5EBE6B1}"/>
    <dgm:cxn modelId="{6364C0B7-044C-4282-90AB-29399A143D06}" type="presOf" srcId="{549C4114-50DC-4910-9847-88AB7999BC37}" destId="{E01A2A82-F10E-472F-A9E5-49365461D585}" srcOrd="0" destOrd="0" presId="urn:microsoft.com/office/officeart/2018/5/layout/CenteredIconLabelDescriptionList"/>
    <dgm:cxn modelId="{D7800CBC-D8D9-4273-8BD3-9E23DDFB0997}" srcId="{B21E7805-8CC4-4D0B-83C9-7BF30D3962C3}" destId="{C09963A8-6BFF-4523-8534-B8A56B713DD2}" srcOrd="0" destOrd="0" parTransId="{A2A2A4C1-23BB-477B-8ACE-2B03FB7D2EE3}" sibTransId="{46EA8A34-3F09-4FAD-BF62-B3E42C522F60}"/>
    <dgm:cxn modelId="{2F0C2BE4-2C2F-49E2-A81C-5652D6D6F142}" srcId="{F3B87902-C67A-4E78-BB8D-0558F73505DE}" destId="{DC053D52-F332-4A38-AB36-39B71F0FB4DA}" srcOrd="0" destOrd="0" parTransId="{AD23ABB9-6EC7-4583-8DDA-2F9FC93C2434}" sibTransId="{7C06D5BE-E869-464B-AFF9-84FD80FBF153}"/>
    <dgm:cxn modelId="{7D90BEF6-D4DC-43A6-96DB-FB1B28F798D5}" srcId="{5AEA990B-83FC-4AF0-BDCA-CDBE90C22ADC}" destId="{B21E7805-8CC4-4D0B-83C9-7BF30D3962C3}" srcOrd="2" destOrd="0" parTransId="{7F36E0B4-E8D8-446C-93B9-6F4D9A8229DE}" sibTransId="{91794299-79FC-498C-85E1-55AB8C54B57C}"/>
    <dgm:cxn modelId="{C9BFC589-5A6E-40CD-9D1C-2A46AE0D1A77}" type="presParOf" srcId="{DCFB27A7-89AF-4B7A-9005-339A9EE4973C}" destId="{52AC2672-9D29-4741-9742-04906541517B}" srcOrd="0" destOrd="0" presId="urn:microsoft.com/office/officeart/2018/5/layout/CenteredIconLabelDescriptionList"/>
    <dgm:cxn modelId="{5B5A8C51-A895-4B9B-8FCA-D702100E9203}" type="presParOf" srcId="{52AC2672-9D29-4741-9742-04906541517B}" destId="{6610A780-5872-4245-9274-F012AC04A867}" srcOrd="0" destOrd="0" presId="urn:microsoft.com/office/officeart/2018/5/layout/CenteredIconLabelDescriptionList"/>
    <dgm:cxn modelId="{3D3B5FEB-77D6-4D42-B957-B8EF388CEF06}" type="presParOf" srcId="{52AC2672-9D29-4741-9742-04906541517B}" destId="{0AEDA337-D0DC-4F93-BD5C-DE5C5529C95E}" srcOrd="1" destOrd="0" presId="urn:microsoft.com/office/officeart/2018/5/layout/CenteredIconLabelDescriptionList"/>
    <dgm:cxn modelId="{10C24B7E-C49E-4CAB-A7FA-5C9859DED0B5}" type="presParOf" srcId="{52AC2672-9D29-4741-9742-04906541517B}" destId="{44497942-4746-4FCF-A62D-A47B94D2AA61}" srcOrd="2" destOrd="0" presId="urn:microsoft.com/office/officeart/2018/5/layout/CenteredIconLabelDescriptionList"/>
    <dgm:cxn modelId="{BAED65A1-22E1-42BD-B8F4-34101D660C6E}" type="presParOf" srcId="{52AC2672-9D29-4741-9742-04906541517B}" destId="{62F941FC-BD18-4546-9BD2-2B978F9B9EB2}" srcOrd="3" destOrd="0" presId="urn:microsoft.com/office/officeart/2018/5/layout/CenteredIconLabelDescriptionList"/>
    <dgm:cxn modelId="{6B54AF35-371E-4181-987C-9E689401AAC7}" type="presParOf" srcId="{52AC2672-9D29-4741-9742-04906541517B}" destId="{4A6F572A-DFC7-42A7-A69B-1BF53C6011A4}" srcOrd="4" destOrd="0" presId="urn:microsoft.com/office/officeart/2018/5/layout/CenteredIconLabelDescriptionList"/>
    <dgm:cxn modelId="{CDA25FF1-875B-41B0-A406-96898EF646E9}" type="presParOf" srcId="{DCFB27A7-89AF-4B7A-9005-339A9EE4973C}" destId="{E1CFADF7-E0A6-4EB1-9103-528E4AD1F205}" srcOrd="1" destOrd="0" presId="urn:microsoft.com/office/officeart/2018/5/layout/CenteredIconLabelDescriptionList"/>
    <dgm:cxn modelId="{9299D6D6-57FA-440E-982E-7C3140EB83A3}" type="presParOf" srcId="{DCFB27A7-89AF-4B7A-9005-339A9EE4973C}" destId="{8EFFA7B7-8613-4AA6-974C-4036EB5A278D}" srcOrd="2" destOrd="0" presId="urn:microsoft.com/office/officeart/2018/5/layout/CenteredIconLabelDescriptionList"/>
    <dgm:cxn modelId="{5D5F9BC5-E26C-4407-A3BA-1083F734D0ED}" type="presParOf" srcId="{8EFFA7B7-8613-4AA6-974C-4036EB5A278D}" destId="{FDB81CF8-CE1C-48E3-A30A-B83899F8E29D}" srcOrd="0" destOrd="0" presId="urn:microsoft.com/office/officeart/2018/5/layout/CenteredIconLabelDescriptionList"/>
    <dgm:cxn modelId="{BA26680B-479C-48FA-A548-891EEBC6FC63}" type="presParOf" srcId="{8EFFA7B7-8613-4AA6-974C-4036EB5A278D}" destId="{A9526D13-EA50-48EE-B753-51936E013B52}" srcOrd="1" destOrd="0" presId="urn:microsoft.com/office/officeart/2018/5/layout/CenteredIconLabelDescriptionList"/>
    <dgm:cxn modelId="{786A6661-0D24-47D4-9509-155C3A21FFC1}" type="presParOf" srcId="{8EFFA7B7-8613-4AA6-974C-4036EB5A278D}" destId="{A08182BC-269F-4B4E-8F00-0A736396009F}" srcOrd="2" destOrd="0" presId="urn:microsoft.com/office/officeart/2018/5/layout/CenteredIconLabelDescriptionList"/>
    <dgm:cxn modelId="{C0339D00-C8E4-4D84-91F2-8C15B8E247B7}" type="presParOf" srcId="{8EFFA7B7-8613-4AA6-974C-4036EB5A278D}" destId="{F53D9707-8074-4A5E-A78E-E0BAF6F022E8}" srcOrd="3" destOrd="0" presId="urn:microsoft.com/office/officeart/2018/5/layout/CenteredIconLabelDescriptionList"/>
    <dgm:cxn modelId="{BCD457B0-FF38-45E6-A196-BA817E01752F}" type="presParOf" srcId="{8EFFA7B7-8613-4AA6-974C-4036EB5A278D}" destId="{E01A2A82-F10E-472F-A9E5-49365461D585}" srcOrd="4" destOrd="0" presId="urn:microsoft.com/office/officeart/2018/5/layout/CenteredIconLabelDescriptionList"/>
    <dgm:cxn modelId="{27C8C1CD-5BBF-41D3-A482-E9C464E2E6B1}" type="presParOf" srcId="{DCFB27A7-89AF-4B7A-9005-339A9EE4973C}" destId="{26C29599-AD2D-4242-B8AB-4B8AB2DFC720}" srcOrd="3" destOrd="0" presId="urn:microsoft.com/office/officeart/2018/5/layout/CenteredIconLabelDescriptionList"/>
    <dgm:cxn modelId="{37EC0F4B-2B6B-4C01-815B-8B1E5A2AC14F}" type="presParOf" srcId="{DCFB27A7-89AF-4B7A-9005-339A9EE4973C}" destId="{7ECBF55C-E79A-476F-89EA-0849D20876BE}" srcOrd="4" destOrd="0" presId="urn:microsoft.com/office/officeart/2018/5/layout/CenteredIconLabelDescriptionList"/>
    <dgm:cxn modelId="{CFA11EB3-2D54-414F-94A7-05C2BED813C6}" type="presParOf" srcId="{7ECBF55C-E79A-476F-89EA-0849D20876BE}" destId="{334DB6DF-2179-439E-976A-28A055865578}" srcOrd="0" destOrd="0" presId="urn:microsoft.com/office/officeart/2018/5/layout/CenteredIconLabelDescriptionList"/>
    <dgm:cxn modelId="{B9B61B52-CA85-4388-9094-6EA54AF903BB}" type="presParOf" srcId="{7ECBF55C-E79A-476F-89EA-0849D20876BE}" destId="{9992D0FB-3279-48DD-95CF-6B4F14716FA6}" srcOrd="1" destOrd="0" presId="urn:microsoft.com/office/officeart/2018/5/layout/CenteredIconLabelDescriptionList"/>
    <dgm:cxn modelId="{D4336B06-18A8-487C-A28F-792B0A6CC243}" type="presParOf" srcId="{7ECBF55C-E79A-476F-89EA-0849D20876BE}" destId="{83752323-52C8-4876-99DB-290D81ED33DF}" srcOrd="2" destOrd="0" presId="urn:microsoft.com/office/officeart/2018/5/layout/CenteredIconLabelDescriptionList"/>
    <dgm:cxn modelId="{CC1F1518-4B75-4EEA-B985-F7395F7A99E7}" type="presParOf" srcId="{7ECBF55C-E79A-476F-89EA-0849D20876BE}" destId="{0C70FAFA-72B8-4BC4-A33B-635205E0B8F1}" srcOrd="3" destOrd="0" presId="urn:microsoft.com/office/officeart/2018/5/layout/CenteredIconLabelDescriptionList"/>
    <dgm:cxn modelId="{35F23167-188D-4565-A951-6AFEC1340B31}" type="presParOf" srcId="{7ECBF55C-E79A-476F-89EA-0849D20876BE}" destId="{D25D8A67-FFD6-4F08-BD05-960332CC61FF}" srcOrd="4" destOrd="0" presId="urn:microsoft.com/office/officeart/2018/5/layout/Centered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777A0B2-B5A8-4094-9A4E-3780F57B4156}"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3342478-4D75-4990-93C1-D9999F4A1ACA}">
      <dgm:prSet/>
      <dgm:spPr/>
      <dgm:t>
        <a:bodyPr/>
        <a:lstStyle/>
        <a:p>
          <a:pPr>
            <a:lnSpc>
              <a:spcPct val="100000"/>
            </a:lnSpc>
          </a:pPr>
          <a:r>
            <a:rPr lang="en-US" b="1" dirty="0"/>
            <a:t>Find a sense of purpose by realizing what you are doing is important-  Be Part of an organization</a:t>
          </a:r>
        </a:p>
      </dgm:t>
    </dgm:pt>
    <dgm:pt modelId="{7F91A665-DF40-424E-A347-9D4F11C7B7FD}" type="parTrans" cxnId="{C8F78FB2-AA63-4CEC-801D-1AEC847F2B34}">
      <dgm:prSet/>
      <dgm:spPr/>
      <dgm:t>
        <a:bodyPr/>
        <a:lstStyle/>
        <a:p>
          <a:endParaRPr lang="en-US"/>
        </a:p>
      </dgm:t>
    </dgm:pt>
    <dgm:pt modelId="{596370D6-312C-47EA-B2FF-F154BAD6064C}" type="sibTrans" cxnId="{C8F78FB2-AA63-4CEC-801D-1AEC847F2B34}">
      <dgm:prSet/>
      <dgm:spPr/>
      <dgm:t>
        <a:bodyPr/>
        <a:lstStyle/>
        <a:p>
          <a:endParaRPr lang="en-US"/>
        </a:p>
      </dgm:t>
    </dgm:pt>
    <dgm:pt modelId="{FD6B8563-0ADE-4E8B-A7AE-608403DF828E}">
      <dgm:prSet/>
      <dgm:spPr/>
      <dgm:t>
        <a:bodyPr/>
        <a:lstStyle/>
        <a:p>
          <a:pPr>
            <a:lnSpc>
              <a:spcPct val="100000"/>
            </a:lnSpc>
          </a:pPr>
          <a:r>
            <a:rPr lang="en-US" b="1" dirty="0"/>
            <a:t>Read something inspirational like The Diary Of Ann Frank- to keep perspective</a:t>
          </a:r>
        </a:p>
      </dgm:t>
    </dgm:pt>
    <dgm:pt modelId="{1D2E304B-650E-4F3E-B37E-FE1054AEC618}" type="parTrans" cxnId="{4FFD0F03-8828-4D1B-94BF-6FDC88762659}">
      <dgm:prSet/>
      <dgm:spPr/>
      <dgm:t>
        <a:bodyPr/>
        <a:lstStyle/>
        <a:p>
          <a:endParaRPr lang="en-US"/>
        </a:p>
      </dgm:t>
    </dgm:pt>
    <dgm:pt modelId="{31AEB3A2-EDCD-4F90-9E22-80308CF30B12}" type="sibTrans" cxnId="{4FFD0F03-8828-4D1B-94BF-6FDC88762659}">
      <dgm:prSet/>
      <dgm:spPr/>
      <dgm:t>
        <a:bodyPr/>
        <a:lstStyle/>
        <a:p>
          <a:endParaRPr lang="en-US"/>
        </a:p>
      </dgm:t>
    </dgm:pt>
    <dgm:pt modelId="{316E7EC7-33C0-48A0-971C-4562062D86E2}">
      <dgm:prSet/>
      <dgm:spPr/>
      <dgm:t>
        <a:bodyPr/>
        <a:lstStyle/>
        <a:p>
          <a:pPr>
            <a:lnSpc>
              <a:spcPct val="100000"/>
            </a:lnSpc>
          </a:pPr>
          <a:r>
            <a:rPr lang="en-US" b="1" dirty="0"/>
            <a:t>Read Man’s Search for Meaning  by Frankl</a:t>
          </a:r>
        </a:p>
      </dgm:t>
    </dgm:pt>
    <dgm:pt modelId="{9E38F9BC-B8BB-4AEE-A7EA-FEA32F1F0AD5}" type="parTrans" cxnId="{E103591A-5532-488C-ABA7-F34BC6DEDD0F}">
      <dgm:prSet/>
      <dgm:spPr/>
      <dgm:t>
        <a:bodyPr/>
        <a:lstStyle/>
        <a:p>
          <a:endParaRPr lang="en-US"/>
        </a:p>
      </dgm:t>
    </dgm:pt>
    <dgm:pt modelId="{B98A5816-719B-42FB-BFDB-1241D10F5E00}" type="sibTrans" cxnId="{E103591A-5532-488C-ABA7-F34BC6DEDD0F}">
      <dgm:prSet/>
      <dgm:spPr/>
      <dgm:t>
        <a:bodyPr/>
        <a:lstStyle/>
        <a:p>
          <a:endParaRPr lang="en-US"/>
        </a:p>
      </dgm:t>
    </dgm:pt>
    <dgm:pt modelId="{E6DDFF6E-3200-4B49-AE34-B85153EE1F3B}">
      <dgm:prSet/>
      <dgm:spPr/>
      <dgm:t>
        <a:bodyPr/>
        <a:lstStyle/>
        <a:p>
          <a:pPr>
            <a:lnSpc>
              <a:spcPct val="100000"/>
            </a:lnSpc>
          </a:pPr>
          <a:r>
            <a:rPr lang="en-US" b="1" dirty="0"/>
            <a:t>Religious services when possible </a:t>
          </a:r>
        </a:p>
      </dgm:t>
    </dgm:pt>
    <dgm:pt modelId="{2B735BAA-377F-4DB2-96EE-544176848397}" type="parTrans" cxnId="{A6EB1D95-5D1F-4C6C-BBBC-50E50A6959F1}">
      <dgm:prSet/>
      <dgm:spPr/>
      <dgm:t>
        <a:bodyPr/>
        <a:lstStyle/>
        <a:p>
          <a:endParaRPr lang="en-US"/>
        </a:p>
      </dgm:t>
    </dgm:pt>
    <dgm:pt modelId="{9AA28187-BC77-48FC-AB77-365B546A911B}" type="sibTrans" cxnId="{A6EB1D95-5D1F-4C6C-BBBC-50E50A6959F1}">
      <dgm:prSet/>
      <dgm:spPr/>
      <dgm:t>
        <a:bodyPr/>
        <a:lstStyle/>
        <a:p>
          <a:endParaRPr lang="en-US"/>
        </a:p>
      </dgm:t>
    </dgm:pt>
    <dgm:pt modelId="{B7A0D19A-FF83-4C75-B780-8A05DD6500A3}">
      <dgm:prSet/>
      <dgm:spPr/>
      <dgm:t>
        <a:bodyPr/>
        <a:lstStyle/>
        <a:p>
          <a:pPr>
            <a:lnSpc>
              <a:spcPct val="100000"/>
            </a:lnSpc>
          </a:pPr>
          <a:r>
            <a:rPr lang="en-US" b="1" dirty="0"/>
            <a:t>Music, Art Exhibits</a:t>
          </a:r>
        </a:p>
      </dgm:t>
    </dgm:pt>
    <dgm:pt modelId="{71B7B4E1-B7A3-4859-877E-25B2FF8F99E6}" type="parTrans" cxnId="{1C9E95C5-F5B9-4E95-B4E0-70860723DC4E}">
      <dgm:prSet/>
      <dgm:spPr/>
      <dgm:t>
        <a:bodyPr/>
        <a:lstStyle/>
        <a:p>
          <a:endParaRPr lang="en-US"/>
        </a:p>
      </dgm:t>
    </dgm:pt>
    <dgm:pt modelId="{F9B481F2-B436-48E8-9523-45E78E8C837A}" type="sibTrans" cxnId="{1C9E95C5-F5B9-4E95-B4E0-70860723DC4E}">
      <dgm:prSet/>
      <dgm:spPr/>
      <dgm:t>
        <a:bodyPr/>
        <a:lstStyle/>
        <a:p>
          <a:endParaRPr lang="en-US"/>
        </a:p>
      </dgm:t>
    </dgm:pt>
    <dgm:pt modelId="{BD77B550-5694-4B24-A7D8-2A046B68406E}">
      <dgm:prSet/>
      <dgm:spPr/>
      <dgm:t>
        <a:bodyPr/>
        <a:lstStyle/>
        <a:p>
          <a:pPr>
            <a:lnSpc>
              <a:spcPct val="100000"/>
            </a:lnSpc>
          </a:pPr>
          <a:r>
            <a:rPr lang="en-US" b="1" dirty="0"/>
            <a:t>Doing something meaningful is transformational</a:t>
          </a:r>
        </a:p>
      </dgm:t>
    </dgm:pt>
    <dgm:pt modelId="{34675B66-A7E5-42E5-86A4-84B3EDC4648C}" type="parTrans" cxnId="{B42B377E-D7A9-4E4D-87F0-F8EE07285E19}">
      <dgm:prSet/>
      <dgm:spPr/>
      <dgm:t>
        <a:bodyPr/>
        <a:lstStyle/>
        <a:p>
          <a:endParaRPr lang="en-US"/>
        </a:p>
      </dgm:t>
    </dgm:pt>
    <dgm:pt modelId="{E9767B89-5679-4602-9F31-688FB660BE5E}" type="sibTrans" cxnId="{B42B377E-D7A9-4E4D-87F0-F8EE07285E19}">
      <dgm:prSet/>
      <dgm:spPr/>
      <dgm:t>
        <a:bodyPr/>
        <a:lstStyle/>
        <a:p>
          <a:endParaRPr lang="en-US"/>
        </a:p>
      </dgm:t>
    </dgm:pt>
    <dgm:pt modelId="{2F0D045D-DE38-451A-B07E-A8826379DB71}" type="pres">
      <dgm:prSet presAssocID="{1777A0B2-B5A8-4094-9A4E-3780F57B4156}" presName="root" presStyleCnt="0">
        <dgm:presLayoutVars>
          <dgm:dir/>
          <dgm:resizeHandles val="exact"/>
        </dgm:presLayoutVars>
      </dgm:prSet>
      <dgm:spPr/>
    </dgm:pt>
    <dgm:pt modelId="{BBB7002C-1A86-4B7F-B0B4-1134E281EF9D}" type="pres">
      <dgm:prSet presAssocID="{C3342478-4D75-4990-93C1-D9999F4A1ACA}" presName="compNode" presStyleCnt="0"/>
      <dgm:spPr/>
    </dgm:pt>
    <dgm:pt modelId="{444DD3C6-456B-450E-B262-DD5E55D9A3FA}" type="pres">
      <dgm:prSet presAssocID="{C3342478-4D75-4990-93C1-D9999F4A1ACA}" presName="bgRect" presStyleLbl="bgShp" presStyleIdx="0" presStyleCnt="6"/>
      <dgm:spPr/>
    </dgm:pt>
    <dgm:pt modelId="{0DD8F531-CD40-4EA3-8993-8EB26DA2EC94}" type="pres">
      <dgm:prSet presAssocID="{C3342478-4D75-4990-93C1-D9999F4A1ACA}"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Brainstorm"/>
        </a:ext>
      </dgm:extLst>
    </dgm:pt>
    <dgm:pt modelId="{88D915B3-FDF8-4CD0-AEF5-DA1C08F4AE08}" type="pres">
      <dgm:prSet presAssocID="{C3342478-4D75-4990-93C1-D9999F4A1ACA}" presName="spaceRect" presStyleCnt="0"/>
      <dgm:spPr/>
    </dgm:pt>
    <dgm:pt modelId="{FEE971D0-1926-48ED-B4D0-D6DFA0512F59}" type="pres">
      <dgm:prSet presAssocID="{C3342478-4D75-4990-93C1-D9999F4A1ACA}" presName="parTx" presStyleLbl="revTx" presStyleIdx="0" presStyleCnt="6">
        <dgm:presLayoutVars>
          <dgm:chMax val="0"/>
          <dgm:chPref val="0"/>
        </dgm:presLayoutVars>
      </dgm:prSet>
      <dgm:spPr/>
    </dgm:pt>
    <dgm:pt modelId="{72D79667-E40C-49B5-85CF-66F9BACE2ADE}" type="pres">
      <dgm:prSet presAssocID="{596370D6-312C-47EA-B2FF-F154BAD6064C}" presName="sibTrans" presStyleCnt="0"/>
      <dgm:spPr/>
    </dgm:pt>
    <dgm:pt modelId="{6B936F8A-B6EE-41F6-BBB9-C4516A3BAAB3}" type="pres">
      <dgm:prSet presAssocID="{FD6B8563-0ADE-4E8B-A7AE-608403DF828E}" presName="compNode" presStyleCnt="0"/>
      <dgm:spPr/>
    </dgm:pt>
    <dgm:pt modelId="{1C51A45A-EFA5-48FD-B961-6283DFF8701F}" type="pres">
      <dgm:prSet presAssocID="{FD6B8563-0ADE-4E8B-A7AE-608403DF828E}" presName="bgRect" presStyleLbl="bgShp" presStyleIdx="1" presStyleCnt="6"/>
      <dgm:spPr/>
    </dgm:pt>
    <dgm:pt modelId="{EAA93655-D176-4049-A426-F1FD456387C5}" type="pres">
      <dgm:prSet presAssocID="{FD6B8563-0ADE-4E8B-A7AE-608403DF828E}"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osed Book"/>
        </a:ext>
      </dgm:extLst>
    </dgm:pt>
    <dgm:pt modelId="{C46F1ED6-4A1F-497E-92B4-5F4E419DA9C7}" type="pres">
      <dgm:prSet presAssocID="{FD6B8563-0ADE-4E8B-A7AE-608403DF828E}" presName="spaceRect" presStyleCnt="0"/>
      <dgm:spPr/>
    </dgm:pt>
    <dgm:pt modelId="{F0BC8EAB-2317-4D1E-B5E2-DC9A78A81CD0}" type="pres">
      <dgm:prSet presAssocID="{FD6B8563-0ADE-4E8B-A7AE-608403DF828E}" presName="parTx" presStyleLbl="revTx" presStyleIdx="1" presStyleCnt="6">
        <dgm:presLayoutVars>
          <dgm:chMax val="0"/>
          <dgm:chPref val="0"/>
        </dgm:presLayoutVars>
      </dgm:prSet>
      <dgm:spPr/>
    </dgm:pt>
    <dgm:pt modelId="{A598756E-0A39-4016-AD04-5477C72F2CC1}" type="pres">
      <dgm:prSet presAssocID="{31AEB3A2-EDCD-4F90-9E22-80308CF30B12}" presName="sibTrans" presStyleCnt="0"/>
      <dgm:spPr/>
    </dgm:pt>
    <dgm:pt modelId="{F05B5435-776E-4384-A205-30D7137506D9}" type="pres">
      <dgm:prSet presAssocID="{316E7EC7-33C0-48A0-971C-4562062D86E2}" presName="compNode" presStyleCnt="0"/>
      <dgm:spPr/>
    </dgm:pt>
    <dgm:pt modelId="{D6B45195-A145-417E-AF73-EDAB2E9B77BD}" type="pres">
      <dgm:prSet presAssocID="{316E7EC7-33C0-48A0-971C-4562062D86E2}" presName="bgRect" presStyleLbl="bgShp" presStyleIdx="2" presStyleCnt="6"/>
      <dgm:spPr/>
    </dgm:pt>
    <dgm:pt modelId="{0B363720-ED98-4D03-99D6-C5756338240C}" type="pres">
      <dgm:prSet presAssocID="{316E7EC7-33C0-48A0-971C-4562062D86E2}"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gnifying glass"/>
        </a:ext>
      </dgm:extLst>
    </dgm:pt>
    <dgm:pt modelId="{7651F1BF-AD48-477E-BAC6-5DAF3AA90747}" type="pres">
      <dgm:prSet presAssocID="{316E7EC7-33C0-48A0-971C-4562062D86E2}" presName="spaceRect" presStyleCnt="0"/>
      <dgm:spPr/>
    </dgm:pt>
    <dgm:pt modelId="{1F5A79D0-8C47-41F2-8CE0-73CA9F9CAA4C}" type="pres">
      <dgm:prSet presAssocID="{316E7EC7-33C0-48A0-971C-4562062D86E2}" presName="parTx" presStyleLbl="revTx" presStyleIdx="2" presStyleCnt="6">
        <dgm:presLayoutVars>
          <dgm:chMax val="0"/>
          <dgm:chPref val="0"/>
        </dgm:presLayoutVars>
      </dgm:prSet>
      <dgm:spPr/>
    </dgm:pt>
    <dgm:pt modelId="{B23597C2-A69E-45F0-86D7-79246B3F11D3}" type="pres">
      <dgm:prSet presAssocID="{B98A5816-719B-42FB-BFDB-1241D10F5E00}" presName="sibTrans" presStyleCnt="0"/>
      <dgm:spPr/>
    </dgm:pt>
    <dgm:pt modelId="{D8D8413C-08F9-4C1D-9A97-64D01EBEEF69}" type="pres">
      <dgm:prSet presAssocID="{E6DDFF6E-3200-4B49-AE34-B85153EE1F3B}" presName="compNode" presStyleCnt="0"/>
      <dgm:spPr/>
    </dgm:pt>
    <dgm:pt modelId="{1F7B2DE6-0057-4C51-84AB-EA5A825BDAA9}" type="pres">
      <dgm:prSet presAssocID="{E6DDFF6E-3200-4B49-AE34-B85153EE1F3B}" presName="bgRect" presStyleLbl="bgShp" presStyleIdx="3" presStyleCnt="6"/>
      <dgm:spPr/>
    </dgm:pt>
    <dgm:pt modelId="{724722E7-DACA-43BE-A068-20342408C667}" type="pres">
      <dgm:prSet presAssocID="{E6DDFF6E-3200-4B49-AE34-B85153EE1F3B}"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lp"/>
        </a:ext>
      </dgm:extLst>
    </dgm:pt>
    <dgm:pt modelId="{5024D307-478A-4622-8948-D8D43C79BF89}" type="pres">
      <dgm:prSet presAssocID="{E6DDFF6E-3200-4B49-AE34-B85153EE1F3B}" presName="spaceRect" presStyleCnt="0"/>
      <dgm:spPr/>
    </dgm:pt>
    <dgm:pt modelId="{8ACB075C-8693-4754-84B9-9D71FED3F51D}" type="pres">
      <dgm:prSet presAssocID="{E6DDFF6E-3200-4B49-AE34-B85153EE1F3B}" presName="parTx" presStyleLbl="revTx" presStyleIdx="3" presStyleCnt="6">
        <dgm:presLayoutVars>
          <dgm:chMax val="0"/>
          <dgm:chPref val="0"/>
        </dgm:presLayoutVars>
      </dgm:prSet>
      <dgm:spPr/>
    </dgm:pt>
    <dgm:pt modelId="{1E5C384F-5E88-4598-9B73-D7FA7B4DCABB}" type="pres">
      <dgm:prSet presAssocID="{9AA28187-BC77-48FC-AB77-365B546A911B}" presName="sibTrans" presStyleCnt="0"/>
      <dgm:spPr/>
    </dgm:pt>
    <dgm:pt modelId="{E2B563B6-3908-4428-BCC0-12809BAEE621}" type="pres">
      <dgm:prSet presAssocID="{B7A0D19A-FF83-4C75-B780-8A05DD6500A3}" presName="compNode" presStyleCnt="0"/>
      <dgm:spPr/>
    </dgm:pt>
    <dgm:pt modelId="{349EC111-8ED1-4A12-8E05-86F33364B7F1}" type="pres">
      <dgm:prSet presAssocID="{B7A0D19A-FF83-4C75-B780-8A05DD6500A3}" presName="bgRect" presStyleLbl="bgShp" presStyleIdx="4" presStyleCnt="6"/>
      <dgm:spPr/>
    </dgm:pt>
    <dgm:pt modelId="{24BB15A0-B667-46EA-A14A-6943154B76E4}" type="pres">
      <dgm:prSet presAssocID="{B7A0D19A-FF83-4C75-B780-8A05DD6500A3}"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Palette"/>
        </a:ext>
      </dgm:extLst>
    </dgm:pt>
    <dgm:pt modelId="{B4D75909-79B0-43B4-A409-C0BF4255A920}" type="pres">
      <dgm:prSet presAssocID="{B7A0D19A-FF83-4C75-B780-8A05DD6500A3}" presName="spaceRect" presStyleCnt="0"/>
      <dgm:spPr/>
    </dgm:pt>
    <dgm:pt modelId="{ED63942D-6B48-47CD-9BA5-F04D8776BC00}" type="pres">
      <dgm:prSet presAssocID="{B7A0D19A-FF83-4C75-B780-8A05DD6500A3}" presName="parTx" presStyleLbl="revTx" presStyleIdx="4" presStyleCnt="6">
        <dgm:presLayoutVars>
          <dgm:chMax val="0"/>
          <dgm:chPref val="0"/>
        </dgm:presLayoutVars>
      </dgm:prSet>
      <dgm:spPr/>
    </dgm:pt>
    <dgm:pt modelId="{F7C51449-438F-4DA3-85D6-87DBF5E056B5}" type="pres">
      <dgm:prSet presAssocID="{F9B481F2-B436-48E8-9523-45E78E8C837A}" presName="sibTrans" presStyleCnt="0"/>
      <dgm:spPr/>
    </dgm:pt>
    <dgm:pt modelId="{041226EE-C176-4B2C-86C9-7D7BC3F2ECA2}" type="pres">
      <dgm:prSet presAssocID="{BD77B550-5694-4B24-A7D8-2A046B68406E}" presName="compNode" presStyleCnt="0"/>
      <dgm:spPr/>
    </dgm:pt>
    <dgm:pt modelId="{1A409D56-94C9-4F8A-8420-BC263E922A58}" type="pres">
      <dgm:prSet presAssocID="{BD77B550-5694-4B24-A7D8-2A046B68406E}" presName="bgRect" presStyleLbl="bgShp" presStyleIdx="5" presStyleCnt="6"/>
      <dgm:spPr/>
    </dgm:pt>
    <dgm:pt modelId="{EA681DDA-5961-40BF-8C5A-3C8A0E290524}" type="pres">
      <dgm:prSet presAssocID="{BD77B550-5694-4B24-A7D8-2A046B68406E}"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Gymnast - Floor Routine"/>
        </a:ext>
      </dgm:extLst>
    </dgm:pt>
    <dgm:pt modelId="{184A9ABB-C9E6-43AE-A9D6-074121853577}" type="pres">
      <dgm:prSet presAssocID="{BD77B550-5694-4B24-A7D8-2A046B68406E}" presName="spaceRect" presStyleCnt="0"/>
      <dgm:spPr/>
    </dgm:pt>
    <dgm:pt modelId="{370AAD24-366F-4809-8E4F-557A8381CBB3}" type="pres">
      <dgm:prSet presAssocID="{BD77B550-5694-4B24-A7D8-2A046B68406E}" presName="parTx" presStyleLbl="revTx" presStyleIdx="5" presStyleCnt="6">
        <dgm:presLayoutVars>
          <dgm:chMax val="0"/>
          <dgm:chPref val="0"/>
        </dgm:presLayoutVars>
      </dgm:prSet>
      <dgm:spPr/>
    </dgm:pt>
  </dgm:ptLst>
  <dgm:cxnLst>
    <dgm:cxn modelId="{4FFD0F03-8828-4D1B-94BF-6FDC88762659}" srcId="{1777A0B2-B5A8-4094-9A4E-3780F57B4156}" destId="{FD6B8563-0ADE-4E8B-A7AE-608403DF828E}" srcOrd="1" destOrd="0" parTransId="{1D2E304B-650E-4F3E-B37E-FE1054AEC618}" sibTransId="{31AEB3A2-EDCD-4F90-9E22-80308CF30B12}"/>
    <dgm:cxn modelId="{66CB2608-8E99-4B96-832B-8FD992B7801B}" type="presOf" srcId="{316E7EC7-33C0-48A0-971C-4562062D86E2}" destId="{1F5A79D0-8C47-41F2-8CE0-73CA9F9CAA4C}" srcOrd="0" destOrd="0" presId="urn:microsoft.com/office/officeart/2018/2/layout/IconVerticalSolidList"/>
    <dgm:cxn modelId="{E103591A-5532-488C-ABA7-F34BC6DEDD0F}" srcId="{1777A0B2-B5A8-4094-9A4E-3780F57B4156}" destId="{316E7EC7-33C0-48A0-971C-4562062D86E2}" srcOrd="2" destOrd="0" parTransId="{9E38F9BC-B8BB-4AEE-A7EA-FEA32F1F0AD5}" sibTransId="{B98A5816-719B-42FB-BFDB-1241D10F5E00}"/>
    <dgm:cxn modelId="{007F3234-6D96-40C2-983A-FCDB39D6AF13}" type="presOf" srcId="{C3342478-4D75-4990-93C1-D9999F4A1ACA}" destId="{FEE971D0-1926-48ED-B4D0-D6DFA0512F59}" srcOrd="0" destOrd="0" presId="urn:microsoft.com/office/officeart/2018/2/layout/IconVerticalSolidList"/>
    <dgm:cxn modelId="{362B744D-53E1-46F8-8309-32205ACD2C06}" type="presOf" srcId="{FD6B8563-0ADE-4E8B-A7AE-608403DF828E}" destId="{F0BC8EAB-2317-4D1E-B5E2-DC9A78A81CD0}" srcOrd="0" destOrd="0" presId="urn:microsoft.com/office/officeart/2018/2/layout/IconVerticalSolidList"/>
    <dgm:cxn modelId="{1C43A57A-243A-4446-8E0F-95E4B90EE8D4}" type="presOf" srcId="{BD77B550-5694-4B24-A7D8-2A046B68406E}" destId="{370AAD24-366F-4809-8E4F-557A8381CBB3}" srcOrd="0" destOrd="0" presId="urn:microsoft.com/office/officeart/2018/2/layout/IconVerticalSolidList"/>
    <dgm:cxn modelId="{B42B377E-D7A9-4E4D-87F0-F8EE07285E19}" srcId="{1777A0B2-B5A8-4094-9A4E-3780F57B4156}" destId="{BD77B550-5694-4B24-A7D8-2A046B68406E}" srcOrd="5" destOrd="0" parTransId="{34675B66-A7E5-42E5-86A4-84B3EDC4648C}" sibTransId="{E9767B89-5679-4602-9F31-688FB660BE5E}"/>
    <dgm:cxn modelId="{644A027F-B70F-4D75-80F5-F9FA5D084275}" type="presOf" srcId="{1777A0B2-B5A8-4094-9A4E-3780F57B4156}" destId="{2F0D045D-DE38-451A-B07E-A8826379DB71}" srcOrd="0" destOrd="0" presId="urn:microsoft.com/office/officeart/2018/2/layout/IconVerticalSolidList"/>
    <dgm:cxn modelId="{A6EB1D95-5D1F-4C6C-BBBC-50E50A6959F1}" srcId="{1777A0B2-B5A8-4094-9A4E-3780F57B4156}" destId="{E6DDFF6E-3200-4B49-AE34-B85153EE1F3B}" srcOrd="3" destOrd="0" parTransId="{2B735BAA-377F-4DB2-96EE-544176848397}" sibTransId="{9AA28187-BC77-48FC-AB77-365B546A911B}"/>
    <dgm:cxn modelId="{27A98A97-8B36-4AB7-BFC6-CAEF4F8FEE9F}" type="presOf" srcId="{E6DDFF6E-3200-4B49-AE34-B85153EE1F3B}" destId="{8ACB075C-8693-4754-84B9-9D71FED3F51D}" srcOrd="0" destOrd="0" presId="urn:microsoft.com/office/officeart/2018/2/layout/IconVerticalSolidList"/>
    <dgm:cxn modelId="{66C0C5AC-973E-48C9-A37B-72A36D53A9EF}" type="presOf" srcId="{B7A0D19A-FF83-4C75-B780-8A05DD6500A3}" destId="{ED63942D-6B48-47CD-9BA5-F04D8776BC00}" srcOrd="0" destOrd="0" presId="urn:microsoft.com/office/officeart/2018/2/layout/IconVerticalSolidList"/>
    <dgm:cxn modelId="{C8F78FB2-AA63-4CEC-801D-1AEC847F2B34}" srcId="{1777A0B2-B5A8-4094-9A4E-3780F57B4156}" destId="{C3342478-4D75-4990-93C1-D9999F4A1ACA}" srcOrd="0" destOrd="0" parTransId="{7F91A665-DF40-424E-A347-9D4F11C7B7FD}" sibTransId="{596370D6-312C-47EA-B2FF-F154BAD6064C}"/>
    <dgm:cxn modelId="{1C9E95C5-F5B9-4E95-B4E0-70860723DC4E}" srcId="{1777A0B2-B5A8-4094-9A4E-3780F57B4156}" destId="{B7A0D19A-FF83-4C75-B780-8A05DD6500A3}" srcOrd="4" destOrd="0" parTransId="{71B7B4E1-B7A3-4859-877E-25B2FF8F99E6}" sibTransId="{F9B481F2-B436-48E8-9523-45E78E8C837A}"/>
    <dgm:cxn modelId="{808D3DCF-ED86-49E2-8A5A-09295FE530F9}" type="presParOf" srcId="{2F0D045D-DE38-451A-B07E-A8826379DB71}" destId="{BBB7002C-1A86-4B7F-B0B4-1134E281EF9D}" srcOrd="0" destOrd="0" presId="urn:microsoft.com/office/officeart/2018/2/layout/IconVerticalSolidList"/>
    <dgm:cxn modelId="{51782B15-8F41-48EF-ABFA-77AAB4F6E672}" type="presParOf" srcId="{BBB7002C-1A86-4B7F-B0B4-1134E281EF9D}" destId="{444DD3C6-456B-450E-B262-DD5E55D9A3FA}" srcOrd="0" destOrd="0" presId="urn:microsoft.com/office/officeart/2018/2/layout/IconVerticalSolidList"/>
    <dgm:cxn modelId="{1B2A2E25-DB71-4019-AA39-BDD8DEA40187}" type="presParOf" srcId="{BBB7002C-1A86-4B7F-B0B4-1134E281EF9D}" destId="{0DD8F531-CD40-4EA3-8993-8EB26DA2EC94}" srcOrd="1" destOrd="0" presId="urn:microsoft.com/office/officeart/2018/2/layout/IconVerticalSolidList"/>
    <dgm:cxn modelId="{F06EE5C8-392A-4D80-86AD-78C68029C163}" type="presParOf" srcId="{BBB7002C-1A86-4B7F-B0B4-1134E281EF9D}" destId="{88D915B3-FDF8-4CD0-AEF5-DA1C08F4AE08}" srcOrd="2" destOrd="0" presId="urn:microsoft.com/office/officeart/2018/2/layout/IconVerticalSolidList"/>
    <dgm:cxn modelId="{ADD3A527-1679-43A0-809D-1751211CA4C7}" type="presParOf" srcId="{BBB7002C-1A86-4B7F-B0B4-1134E281EF9D}" destId="{FEE971D0-1926-48ED-B4D0-D6DFA0512F59}" srcOrd="3" destOrd="0" presId="urn:microsoft.com/office/officeart/2018/2/layout/IconVerticalSolidList"/>
    <dgm:cxn modelId="{269171BC-CA3A-4E25-958F-10A43F0EEF55}" type="presParOf" srcId="{2F0D045D-DE38-451A-B07E-A8826379DB71}" destId="{72D79667-E40C-49B5-85CF-66F9BACE2ADE}" srcOrd="1" destOrd="0" presId="urn:microsoft.com/office/officeart/2018/2/layout/IconVerticalSolidList"/>
    <dgm:cxn modelId="{5B5CA281-EA7E-4361-9DEB-62F339B3CC3A}" type="presParOf" srcId="{2F0D045D-DE38-451A-B07E-A8826379DB71}" destId="{6B936F8A-B6EE-41F6-BBB9-C4516A3BAAB3}" srcOrd="2" destOrd="0" presId="urn:microsoft.com/office/officeart/2018/2/layout/IconVerticalSolidList"/>
    <dgm:cxn modelId="{32CC091A-98CE-42D2-9568-E518F4286711}" type="presParOf" srcId="{6B936F8A-B6EE-41F6-BBB9-C4516A3BAAB3}" destId="{1C51A45A-EFA5-48FD-B961-6283DFF8701F}" srcOrd="0" destOrd="0" presId="urn:microsoft.com/office/officeart/2018/2/layout/IconVerticalSolidList"/>
    <dgm:cxn modelId="{C7B4509D-26D2-4C17-8C8F-58D13BF1D7F7}" type="presParOf" srcId="{6B936F8A-B6EE-41F6-BBB9-C4516A3BAAB3}" destId="{EAA93655-D176-4049-A426-F1FD456387C5}" srcOrd="1" destOrd="0" presId="urn:microsoft.com/office/officeart/2018/2/layout/IconVerticalSolidList"/>
    <dgm:cxn modelId="{86AEBF26-D50F-422E-AF91-3984AFE05FAE}" type="presParOf" srcId="{6B936F8A-B6EE-41F6-BBB9-C4516A3BAAB3}" destId="{C46F1ED6-4A1F-497E-92B4-5F4E419DA9C7}" srcOrd="2" destOrd="0" presId="urn:microsoft.com/office/officeart/2018/2/layout/IconVerticalSolidList"/>
    <dgm:cxn modelId="{C0B6A131-837E-4E2E-943D-8D7E055A5D0F}" type="presParOf" srcId="{6B936F8A-B6EE-41F6-BBB9-C4516A3BAAB3}" destId="{F0BC8EAB-2317-4D1E-B5E2-DC9A78A81CD0}" srcOrd="3" destOrd="0" presId="urn:microsoft.com/office/officeart/2018/2/layout/IconVerticalSolidList"/>
    <dgm:cxn modelId="{64CE1742-4F16-4322-A14C-962573C0DBC7}" type="presParOf" srcId="{2F0D045D-DE38-451A-B07E-A8826379DB71}" destId="{A598756E-0A39-4016-AD04-5477C72F2CC1}" srcOrd="3" destOrd="0" presId="urn:microsoft.com/office/officeart/2018/2/layout/IconVerticalSolidList"/>
    <dgm:cxn modelId="{7BBCD72C-B718-4080-90FB-25952DF16287}" type="presParOf" srcId="{2F0D045D-DE38-451A-B07E-A8826379DB71}" destId="{F05B5435-776E-4384-A205-30D7137506D9}" srcOrd="4" destOrd="0" presId="urn:microsoft.com/office/officeart/2018/2/layout/IconVerticalSolidList"/>
    <dgm:cxn modelId="{257E7632-9493-49FE-A648-AB04636F0450}" type="presParOf" srcId="{F05B5435-776E-4384-A205-30D7137506D9}" destId="{D6B45195-A145-417E-AF73-EDAB2E9B77BD}" srcOrd="0" destOrd="0" presId="urn:microsoft.com/office/officeart/2018/2/layout/IconVerticalSolidList"/>
    <dgm:cxn modelId="{CE49A2C7-2073-4820-AABF-3DD8922A921A}" type="presParOf" srcId="{F05B5435-776E-4384-A205-30D7137506D9}" destId="{0B363720-ED98-4D03-99D6-C5756338240C}" srcOrd="1" destOrd="0" presId="urn:microsoft.com/office/officeart/2018/2/layout/IconVerticalSolidList"/>
    <dgm:cxn modelId="{B3D9302B-BB0A-454E-B2A0-715163DAC766}" type="presParOf" srcId="{F05B5435-776E-4384-A205-30D7137506D9}" destId="{7651F1BF-AD48-477E-BAC6-5DAF3AA90747}" srcOrd="2" destOrd="0" presId="urn:microsoft.com/office/officeart/2018/2/layout/IconVerticalSolidList"/>
    <dgm:cxn modelId="{C956BC50-D5F6-40DF-9A20-541B17C2B625}" type="presParOf" srcId="{F05B5435-776E-4384-A205-30D7137506D9}" destId="{1F5A79D0-8C47-41F2-8CE0-73CA9F9CAA4C}" srcOrd="3" destOrd="0" presId="urn:microsoft.com/office/officeart/2018/2/layout/IconVerticalSolidList"/>
    <dgm:cxn modelId="{99270AEA-F08D-4BC7-9E38-60644D5C5A32}" type="presParOf" srcId="{2F0D045D-DE38-451A-B07E-A8826379DB71}" destId="{B23597C2-A69E-45F0-86D7-79246B3F11D3}" srcOrd="5" destOrd="0" presId="urn:microsoft.com/office/officeart/2018/2/layout/IconVerticalSolidList"/>
    <dgm:cxn modelId="{0F57EE59-AEA9-4ADF-AC65-96A8A68C5EAE}" type="presParOf" srcId="{2F0D045D-DE38-451A-B07E-A8826379DB71}" destId="{D8D8413C-08F9-4C1D-9A97-64D01EBEEF69}" srcOrd="6" destOrd="0" presId="urn:microsoft.com/office/officeart/2018/2/layout/IconVerticalSolidList"/>
    <dgm:cxn modelId="{1DF23C1E-8495-4F39-B8D9-2D78E8484165}" type="presParOf" srcId="{D8D8413C-08F9-4C1D-9A97-64D01EBEEF69}" destId="{1F7B2DE6-0057-4C51-84AB-EA5A825BDAA9}" srcOrd="0" destOrd="0" presId="urn:microsoft.com/office/officeart/2018/2/layout/IconVerticalSolidList"/>
    <dgm:cxn modelId="{2A51CF66-04D7-4A47-A8DE-9DA91AD7F611}" type="presParOf" srcId="{D8D8413C-08F9-4C1D-9A97-64D01EBEEF69}" destId="{724722E7-DACA-43BE-A068-20342408C667}" srcOrd="1" destOrd="0" presId="urn:microsoft.com/office/officeart/2018/2/layout/IconVerticalSolidList"/>
    <dgm:cxn modelId="{5AE63884-AE2E-42EC-A110-F1807A86CD17}" type="presParOf" srcId="{D8D8413C-08F9-4C1D-9A97-64D01EBEEF69}" destId="{5024D307-478A-4622-8948-D8D43C79BF89}" srcOrd="2" destOrd="0" presId="urn:microsoft.com/office/officeart/2018/2/layout/IconVerticalSolidList"/>
    <dgm:cxn modelId="{776D757A-E4EA-447D-8FA7-699BADB4D6FA}" type="presParOf" srcId="{D8D8413C-08F9-4C1D-9A97-64D01EBEEF69}" destId="{8ACB075C-8693-4754-84B9-9D71FED3F51D}" srcOrd="3" destOrd="0" presId="urn:microsoft.com/office/officeart/2018/2/layout/IconVerticalSolidList"/>
    <dgm:cxn modelId="{EC6E87F8-7DAE-4FDF-AAEA-B85FDF149661}" type="presParOf" srcId="{2F0D045D-DE38-451A-B07E-A8826379DB71}" destId="{1E5C384F-5E88-4598-9B73-D7FA7B4DCABB}" srcOrd="7" destOrd="0" presId="urn:microsoft.com/office/officeart/2018/2/layout/IconVerticalSolidList"/>
    <dgm:cxn modelId="{96899092-8049-4A1A-AF09-60D20F8805C7}" type="presParOf" srcId="{2F0D045D-DE38-451A-B07E-A8826379DB71}" destId="{E2B563B6-3908-4428-BCC0-12809BAEE621}" srcOrd="8" destOrd="0" presId="urn:microsoft.com/office/officeart/2018/2/layout/IconVerticalSolidList"/>
    <dgm:cxn modelId="{C5B8478D-CE59-4D6E-919B-2EEB478DAEE6}" type="presParOf" srcId="{E2B563B6-3908-4428-BCC0-12809BAEE621}" destId="{349EC111-8ED1-4A12-8E05-86F33364B7F1}" srcOrd="0" destOrd="0" presId="urn:microsoft.com/office/officeart/2018/2/layout/IconVerticalSolidList"/>
    <dgm:cxn modelId="{AC482A6E-89B4-4F03-9F35-B652AA3F3EA7}" type="presParOf" srcId="{E2B563B6-3908-4428-BCC0-12809BAEE621}" destId="{24BB15A0-B667-46EA-A14A-6943154B76E4}" srcOrd="1" destOrd="0" presId="urn:microsoft.com/office/officeart/2018/2/layout/IconVerticalSolidList"/>
    <dgm:cxn modelId="{7CF2DCE8-F216-4763-A6D1-B658EAF8FBB9}" type="presParOf" srcId="{E2B563B6-3908-4428-BCC0-12809BAEE621}" destId="{B4D75909-79B0-43B4-A409-C0BF4255A920}" srcOrd="2" destOrd="0" presId="urn:microsoft.com/office/officeart/2018/2/layout/IconVerticalSolidList"/>
    <dgm:cxn modelId="{DECE36C2-FBA2-4BA9-8FDF-E4C15FF2A7FD}" type="presParOf" srcId="{E2B563B6-3908-4428-BCC0-12809BAEE621}" destId="{ED63942D-6B48-47CD-9BA5-F04D8776BC00}" srcOrd="3" destOrd="0" presId="urn:microsoft.com/office/officeart/2018/2/layout/IconVerticalSolidList"/>
    <dgm:cxn modelId="{45BF6CA5-8EEF-4A8F-B6D1-D2ED747627DA}" type="presParOf" srcId="{2F0D045D-DE38-451A-B07E-A8826379DB71}" destId="{F7C51449-438F-4DA3-85D6-87DBF5E056B5}" srcOrd="9" destOrd="0" presId="urn:microsoft.com/office/officeart/2018/2/layout/IconVerticalSolidList"/>
    <dgm:cxn modelId="{10068275-539A-41A0-9DDB-7F1CC18EC00C}" type="presParOf" srcId="{2F0D045D-DE38-451A-B07E-A8826379DB71}" destId="{041226EE-C176-4B2C-86C9-7D7BC3F2ECA2}" srcOrd="10" destOrd="0" presId="urn:microsoft.com/office/officeart/2018/2/layout/IconVerticalSolidList"/>
    <dgm:cxn modelId="{29F97BAF-CCD7-431A-AA75-45C8F7EEB6F4}" type="presParOf" srcId="{041226EE-C176-4B2C-86C9-7D7BC3F2ECA2}" destId="{1A409D56-94C9-4F8A-8420-BC263E922A58}" srcOrd="0" destOrd="0" presId="urn:microsoft.com/office/officeart/2018/2/layout/IconVerticalSolidList"/>
    <dgm:cxn modelId="{ACE63C2E-AB89-42B9-B9F4-019D8579F290}" type="presParOf" srcId="{041226EE-C176-4B2C-86C9-7D7BC3F2ECA2}" destId="{EA681DDA-5961-40BF-8C5A-3C8A0E290524}" srcOrd="1" destOrd="0" presId="urn:microsoft.com/office/officeart/2018/2/layout/IconVerticalSolidList"/>
    <dgm:cxn modelId="{00DEE117-A839-45CF-8928-7E951958D87A}" type="presParOf" srcId="{041226EE-C176-4B2C-86C9-7D7BC3F2ECA2}" destId="{184A9ABB-C9E6-43AE-A9D6-074121853577}" srcOrd="2" destOrd="0" presId="urn:microsoft.com/office/officeart/2018/2/layout/IconVerticalSolidList"/>
    <dgm:cxn modelId="{0E1A9A63-469E-4A60-B1DB-752CFE06B621}" type="presParOf" srcId="{041226EE-C176-4B2C-86C9-7D7BC3F2ECA2}" destId="{370AAD24-366F-4809-8E4F-557A8381CBB3}"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2E87F7E0-84BA-4023-A233-42C90A126784}" type="doc">
      <dgm:prSet loTypeId="urn:microsoft.com/office/officeart/2016/7/layout/VerticalSolidActionList" loCatId="List" qsTypeId="urn:microsoft.com/office/officeart/2005/8/quickstyle/simple5" qsCatId="simple" csTypeId="urn:microsoft.com/office/officeart/2005/8/colors/accent0_3" csCatId="mainScheme" phldr="1"/>
      <dgm:spPr/>
      <dgm:t>
        <a:bodyPr/>
        <a:lstStyle/>
        <a:p>
          <a:endParaRPr lang="en-US"/>
        </a:p>
      </dgm:t>
    </dgm:pt>
    <dgm:pt modelId="{19B77947-D5EE-4463-9BFE-E7DCD170D640}">
      <dgm:prSet custT="1"/>
      <dgm:spPr/>
      <dgm:t>
        <a:bodyPr/>
        <a:lstStyle/>
        <a:p>
          <a:r>
            <a:rPr lang="en-US" sz="2000" b="1" dirty="0"/>
            <a:t>Commit</a:t>
          </a:r>
        </a:p>
      </dgm:t>
    </dgm:pt>
    <dgm:pt modelId="{1FE622BC-96EE-4695-9AA5-FF22871663A9}" type="parTrans" cxnId="{E0F0B98B-62A5-4722-BE48-1D174C91BCDF}">
      <dgm:prSet/>
      <dgm:spPr/>
      <dgm:t>
        <a:bodyPr/>
        <a:lstStyle/>
        <a:p>
          <a:endParaRPr lang="en-US"/>
        </a:p>
      </dgm:t>
    </dgm:pt>
    <dgm:pt modelId="{1C6B53B4-85DA-4E0C-A73A-F5048CC20682}" type="sibTrans" cxnId="{E0F0B98B-62A5-4722-BE48-1D174C91BCDF}">
      <dgm:prSet/>
      <dgm:spPr/>
      <dgm:t>
        <a:bodyPr/>
        <a:lstStyle/>
        <a:p>
          <a:endParaRPr lang="en-US"/>
        </a:p>
      </dgm:t>
    </dgm:pt>
    <dgm:pt modelId="{DC1944DF-8848-4061-BE18-B4B1B672C27D}">
      <dgm:prSet/>
      <dgm:spPr/>
      <dgm:t>
        <a:bodyPr/>
        <a:lstStyle/>
        <a:p>
          <a:r>
            <a:rPr lang="en-US" dirty="0"/>
            <a:t>Establish</a:t>
          </a:r>
        </a:p>
      </dgm:t>
    </dgm:pt>
    <dgm:pt modelId="{2C8C8993-FAB0-446B-BDFC-A252B203C17E}" type="parTrans" cxnId="{518A9090-B059-4743-B833-25B9A15BCBA6}">
      <dgm:prSet/>
      <dgm:spPr/>
      <dgm:t>
        <a:bodyPr/>
        <a:lstStyle/>
        <a:p>
          <a:endParaRPr lang="en-US"/>
        </a:p>
      </dgm:t>
    </dgm:pt>
    <dgm:pt modelId="{22851C77-9A8F-4F15-849F-2FE5FDD3946F}" type="sibTrans" cxnId="{518A9090-B059-4743-B833-25B9A15BCBA6}">
      <dgm:prSet/>
      <dgm:spPr/>
      <dgm:t>
        <a:bodyPr/>
        <a:lstStyle/>
        <a:p>
          <a:endParaRPr lang="en-US"/>
        </a:p>
      </dgm:t>
    </dgm:pt>
    <dgm:pt modelId="{C5BC3096-454E-434D-B336-16E5EDFF1501}">
      <dgm:prSet custT="1"/>
      <dgm:spPr/>
      <dgm:t>
        <a:bodyPr/>
        <a:lstStyle/>
        <a:p>
          <a:r>
            <a:rPr lang="en-US" sz="2000" b="1" dirty="0"/>
            <a:t> Establish guidelines for fair work load and productivity schedules to foster connect with patients and reduce clerical or nonclinical burdens </a:t>
          </a:r>
        </a:p>
      </dgm:t>
    </dgm:pt>
    <dgm:pt modelId="{C287F109-3F8C-41EF-886F-5F9AB4685905}" type="parTrans" cxnId="{C2D8F91F-EF85-470F-9039-61A7DCA6EEDA}">
      <dgm:prSet/>
      <dgm:spPr/>
      <dgm:t>
        <a:bodyPr/>
        <a:lstStyle/>
        <a:p>
          <a:endParaRPr lang="en-US"/>
        </a:p>
      </dgm:t>
    </dgm:pt>
    <dgm:pt modelId="{7279500D-6CC5-491B-A4EA-1683B1AA252B}" type="sibTrans" cxnId="{C2D8F91F-EF85-470F-9039-61A7DCA6EEDA}">
      <dgm:prSet/>
      <dgm:spPr/>
      <dgm:t>
        <a:bodyPr/>
        <a:lstStyle/>
        <a:p>
          <a:endParaRPr lang="en-US"/>
        </a:p>
      </dgm:t>
    </dgm:pt>
    <dgm:pt modelId="{1A0BC072-2892-4ED9-A30E-F8DCF3410080}">
      <dgm:prSet/>
      <dgm:spPr/>
      <dgm:t>
        <a:bodyPr/>
        <a:lstStyle/>
        <a:p>
          <a:r>
            <a:rPr lang="en-US"/>
            <a:t>Foster</a:t>
          </a:r>
        </a:p>
      </dgm:t>
    </dgm:pt>
    <dgm:pt modelId="{65794241-09BB-4139-B02D-9B2F5FFC9D94}" type="parTrans" cxnId="{44BC3911-99ED-4619-93EC-8497F621AB2A}">
      <dgm:prSet/>
      <dgm:spPr/>
      <dgm:t>
        <a:bodyPr/>
        <a:lstStyle/>
        <a:p>
          <a:endParaRPr lang="en-US"/>
        </a:p>
      </dgm:t>
    </dgm:pt>
    <dgm:pt modelId="{C59D72EB-A438-4CBB-96BA-CFB5AA9BA5CF}" type="sibTrans" cxnId="{44BC3911-99ED-4619-93EC-8497F621AB2A}">
      <dgm:prSet/>
      <dgm:spPr/>
      <dgm:t>
        <a:bodyPr/>
        <a:lstStyle/>
        <a:p>
          <a:endParaRPr lang="en-US"/>
        </a:p>
      </dgm:t>
    </dgm:pt>
    <dgm:pt modelId="{80636714-1C13-4820-ACEB-2AC0C4E672DF}">
      <dgm:prSet custT="1"/>
      <dgm:spPr/>
      <dgm:t>
        <a:bodyPr/>
        <a:lstStyle/>
        <a:p>
          <a:r>
            <a:rPr lang="en-US" sz="2000" b="1" dirty="0"/>
            <a:t>Foster healthy work-personal life balance with flexible schedules and work at  home opportunity</a:t>
          </a:r>
        </a:p>
      </dgm:t>
    </dgm:pt>
    <dgm:pt modelId="{BCFF9BA0-AECC-4BB4-97BF-E0FF2C4FC2C8}" type="parTrans" cxnId="{73D65A9D-0F25-4A55-8A2B-EE2F0F0AE8DE}">
      <dgm:prSet/>
      <dgm:spPr/>
      <dgm:t>
        <a:bodyPr/>
        <a:lstStyle/>
        <a:p>
          <a:endParaRPr lang="en-US"/>
        </a:p>
      </dgm:t>
    </dgm:pt>
    <dgm:pt modelId="{81C18F35-E815-413C-B9AB-2621439FD460}" type="sibTrans" cxnId="{73D65A9D-0F25-4A55-8A2B-EE2F0F0AE8DE}">
      <dgm:prSet/>
      <dgm:spPr/>
      <dgm:t>
        <a:bodyPr/>
        <a:lstStyle/>
        <a:p>
          <a:endParaRPr lang="en-US"/>
        </a:p>
      </dgm:t>
    </dgm:pt>
    <dgm:pt modelId="{758260BC-6517-468C-8C53-B652CC61F890}">
      <dgm:prSet/>
      <dgm:spPr/>
      <dgm:t>
        <a:bodyPr/>
        <a:lstStyle/>
        <a:p>
          <a:r>
            <a:rPr lang="en-US"/>
            <a:t>Enhance</a:t>
          </a:r>
        </a:p>
      </dgm:t>
    </dgm:pt>
    <dgm:pt modelId="{90370EEF-540B-44EE-A7F7-DBCAC9822215}" type="parTrans" cxnId="{E02A0490-241D-424C-BB1B-9BF5D436F360}">
      <dgm:prSet/>
      <dgm:spPr/>
      <dgm:t>
        <a:bodyPr/>
        <a:lstStyle/>
        <a:p>
          <a:endParaRPr lang="en-US"/>
        </a:p>
      </dgm:t>
    </dgm:pt>
    <dgm:pt modelId="{C627FA8A-0FC1-4564-A4F2-1B33C516BBE5}" type="sibTrans" cxnId="{E02A0490-241D-424C-BB1B-9BF5D436F360}">
      <dgm:prSet/>
      <dgm:spPr/>
      <dgm:t>
        <a:bodyPr/>
        <a:lstStyle/>
        <a:p>
          <a:endParaRPr lang="en-US"/>
        </a:p>
      </dgm:t>
    </dgm:pt>
    <dgm:pt modelId="{8D580A7E-FF07-47C5-96BB-D21B5DE22584}">
      <dgm:prSet custT="1"/>
      <dgm:spPr/>
      <dgm:t>
        <a:bodyPr/>
        <a:lstStyle/>
        <a:p>
          <a:r>
            <a:rPr lang="en-US" sz="2000" b="1" dirty="0"/>
            <a:t>Enhance autonomy and avoid alienation by including physicians in decision making </a:t>
          </a:r>
        </a:p>
      </dgm:t>
    </dgm:pt>
    <dgm:pt modelId="{813348E7-DB17-4350-B716-DA7A4BEDBD84}" type="parTrans" cxnId="{4395053E-98EB-49E9-8E33-EE681F216BE7}">
      <dgm:prSet/>
      <dgm:spPr/>
      <dgm:t>
        <a:bodyPr/>
        <a:lstStyle/>
        <a:p>
          <a:endParaRPr lang="en-US"/>
        </a:p>
      </dgm:t>
    </dgm:pt>
    <dgm:pt modelId="{D03B101B-EA85-4C7D-B951-1F824DAE15CD}" type="sibTrans" cxnId="{4395053E-98EB-49E9-8E33-EE681F216BE7}">
      <dgm:prSet/>
      <dgm:spPr/>
      <dgm:t>
        <a:bodyPr/>
        <a:lstStyle/>
        <a:p>
          <a:endParaRPr lang="en-US"/>
        </a:p>
      </dgm:t>
    </dgm:pt>
    <dgm:pt modelId="{C347376D-C019-4D38-9F70-AA5A27467E79}">
      <dgm:prSet/>
      <dgm:spPr/>
      <dgm:t>
        <a:bodyPr/>
        <a:lstStyle/>
        <a:p>
          <a:r>
            <a:rPr lang="en-US"/>
            <a:t>Protect</a:t>
          </a:r>
        </a:p>
      </dgm:t>
    </dgm:pt>
    <dgm:pt modelId="{6A7AF092-193C-4355-9475-3854BA01232B}" type="parTrans" cxnId="{3D25FB0C-D116-4F52-87BF-62AE776D8511}">
      <dgm:prSet/>
      <dgm:spPr/>
      <dgm:t>
        <a:bodyPr/>
        <a:lstStyle/>
        <a:p>
          <a:endParaRPr lang="en-US"/>
        </a:p>
      </dgm:t>
    </dgm:pt>
    <dgm:pt modelId="{0B0451C2-E74F-4168-95E1-FBE07F97F820}" type="sibTrans" cxnId="{3D25FB0C-D116-4F52-87BF-62AE776D8511}">
      <dgm:prSet/>
      <dgm:spPr/>
      <dgm:t>
        <a:bodyPr/>
        <a:lstStyle/>
        <a:p>
          <a:endParaRPr lang="en-US"/>
        </a:p>
      </dgm:t>
    </dgm:pt>
    <dgm:pt modelId="{3117CAAE-CBA1-4357-8FF7-3BC5EE135943}">
      <dgm:prSet custT="1"/>
      <dgm:spPr/>
      <dgm:t>
        <a:bodyPr/>
        <a:lstStyle/>
        <a:p>
          <a:r>
            <a:rPr lang="en-US" sz="2000" b="1" dirty="0"/>
            <a:t>Protect professional by  </a:t>
          </a:r>
          <a:r>
            <a:rPr lang="en-US" sz="2000" b="1" dirty="0" err="1"/>
            <a:t>encouaging</a:t>
          </a:r>
          <a:r>
            <a:rPr lang="en-US" sz="2000" b="1" dirty="0"/>
            <a:t> leadership training and professional development  </a:t>
          </a:r>
        </a:p>
      </dgm:t>
    </dgm:pt>
    <dgm:pt modelId="{C86C2C8B-5A86-4093-B3E2-182C0CDF3B34}" type="parTrans" cxnId="{D9FAC099-3656-4212-8B77-DEEE1DFF42C8}">
      <dgm:prSet/>
      <dgm:spPr/>
      <dgm:t>
        <a:bodyPr/>
        <a:lstStyle/>
        <a:p>
          <a:endParaRPr lang="en-US"/>
        </a:p>
      </dgm:t>
    </dgm:pt>
    <dgm:pt modelId="{AFB78286-48A9-401E-BB6B-3981B87DE66F}" type="sibTrans" cxnId="{D9FAC099-3656-4212-8B77-DEEE1DFF42C8}">
      <dgm:prSet/>
      <dgm:spPr/>
      <dgm:t>
        <a:bodyPr/>
        <a:lstStyle/>
        <a:p>
          <a:endParaRPr lang="en-US"/>
        </a:p>
      </dgm:t>
    </dgm:pt>
    <dgm:pt modelId="{A7587E46-E7A0-4EB6-84BB-B15EAEAB716E}">
      <dgm:prSet/>
      <dgm:spPr/>
      <dgm:t>
        <a:bodyPr/>
        <a:lstStyle/>
        <a:p>
          <a:r>
            <a:rPr lang="en-US" b="1" dirty="0"/>
            <a:t>CEO Commitment to change as was done for patient safety</a:t>
          </a:r>
        </a:p>
      </dgm:t>
    </dgm:pt>
    <dgm:pt modelId="{C8977040-67C9-4F5F-A3D5-F37928AFA605}" type="parTrans" cxnId="{FF1CC550-1783-4A02-959D-5442CA7E21E2}">
      <dgm:prSet/>
      <dgm:spPr/>
      <dgm:t>
        <a:bodyPr/>
        <a:lstStyle/>
        <a:p>
          <a:endParaRPr lang="en-US"/>
        </a:p>
      </dgm:t>
    </dgm:pt>
    <dgm:pt modelId="{0D5BFBAB-6483-46B4-910E-CB7A253EFD3D}" type="sibTrans" cxnId="{FF1CC550-1783-4A02-959D-5442CA7E21E2}">
      <dgm:prSet/>
      <dgm:spPr/>
      <dgm:t>
        <a:bodyPr/>
        <a:lstStyle/>
        <a:p>
          <a:endParaRPr lang="en-US"/>
        </a:p>
      </dgm:t>
    </dgm:pt>
    <dgm:pt modelId="{251C413A-F748-4CCF-89C5-D1D6344CF2C5}" type="pres">
      <dgm:prSet presAssocID="{2E87F7E0-84BA-4023-A233-42C90A126784}" presName="Name0" presStyleCnt="0">
        <dgm:presLayoutVars>
          <dgm:dir/>
          <dgm:animLvl val="lvl"/>
          <dgm:resizeHandles val="exact"/>
        </dgm:presLayoutVars>
      </dgm:prSet>
      <dgm:spPr/>
    </dgm:pt>
    <dgm:pt modelId="{2B239E6A-FDC2-497A-AC5F-9C716ECF3F9F}" type="pres">
      <dgm:prSet presAssocID="{19B77947-D5EE-4463-9BFE-E7DCD170D640}" presName="linNode" presStyleCnt="0"/>
      <dgm:spPr/>
    </dgm:pt>
    <dgm:pt modelId="{63841DC0-6052-4963-8177-1C97432C7FC8}" type="pres">
      <dgm:prSet presAssocID="{19B77947-D5EE-4463-9BFE-E7DCD170D640}" presName="parentText" presStyleLbl="alignNode1" presStyleIdx="0" presStyleCnt="5">
        <dgm:presLayoutVars>
          <dgm:chMax val="1"/>
          <dgm:bulletEnabled/>
        </dgm:presLayoutVars>
      </dgm:prSet>
      <dgm:spPr/>
    </dgm:pt>
    <dgm:pt modelId="{D1022096-D975-4770-8153-F5DCBC0B13E1}" type="pres">
      <dgm:prSet presAssocID="{19B77947-D5EE-4463-9BFE-E7DCD170D640}" presName="descendantText" presStyleLbl="alignAccFollowNode1" presStyleIdx="0" presStyleCnt="5">
        <dgm:presLayoutVars>
          <dgm:bulletEnabled/>
        </dgm:presLayoutVars>
      </dgm:prSet>
      <dgm:spPr/>
    </dgm:pt>
    <dgm:pt modelId="{166281BE-ABAB-40F0-937D-7EEC9C93A813}" type="pres">
      <dgm:prSet presAssocID="{1C6B53B4-85DA-4E0C-A73A-F5048CC20682}" presName="sp" presStyleCnt="0"/>
      <dgm:spPr/>
    </dgm:pt>
    <dgm:pt modelId="{9BFCBD83-891B-4524-AEC5-17AAAB03C556}" type="pres">
      <dgm:prSet presAssocID="{DC1944DF-8848-4061-BE18-B4B1B672C27D}" presName="linNode" presStyleCnt="0"/>
      <dgm:spPr/>
    </dgm:pt>
    <dgm:pt modelId="{3E65258C-9E99-47F2-934B-53E7BDCC6CCA}" type="pres">
      <dgm:prSet presAssocID="{DC1944DF-8848-4061-BE18-B4B1B672C27D}" presName="parentText" presStyleLbl="alignNode1" presStyleIdx="1" presStyleCnt="5">
        <dgm:presLayoutVars>
          <dgm:chMax val="1"/>
          <dgm:bulletEnabled/>
        </dgm:presLayoutVars>
      </dgm:prSet>
      <dgm:spPr/>
    </dgm:pt>
    <dgm:pt modelId="{A7780830-BA0D-4259-A74E-EB97A6F56044}" type="pres">
      <dgm:prSet presAssocID="{DC1944DF-8848-4061-BE18-B4B1B672C27D}" presName="descendantText" presStyleLbl="alignAccFollowNode1" presStyleIdx="1" presStyleCnt="5">
        <dgm:presLayoutVars>
          <dgm:bulletEnabled/>
        </dgm:presLayoutVars>
      </dgm:prSet>
      <dgm:spPr/>
    </dgm:pt>
    <dgm:pt modelId="{B86B94B3-95F2-4CE5-A6EA-7039595E3D8B}" type="pres">
      <dgm:prSet presAssocID="{22851C77-9A8F-4F15-849F-2FE5FDD3946F}" presName="sp" presStyleCnt="0"/>
      <dgm:spPr/>
    </dgm:pt>
    <dgm:pt modelId="{C97B803B-3AA0-438E-8570-F345444AA947}" type="pres">
      <dgm:prSet presAssocID="{1A0BC072-2892-4ED9-A30E-F8DCF3410080}" presName="linNode" presStyleCnt="0"/>
      <dgm:spPr/>
    </dgm:pt>
    <dgm:pt modelId="{2BCF9479-6599-4E32-B058-33C4C13D3510}" type="pres">
      <dgm:prSet presAssocID="{1A0BC072-2892-4ED9-A30E-F8DCF3410080}" presName="parentText" presStyleLbl="alignNode1" presStyleIdx="2" presStyleCnt="5">
        <dgm:presLayoutVars>
          <dgm:chMax val="1"/>
          <dgm:bulletEnabled/>
        </dgm:presLayoutVars>
      </dgm:prSet>
      <dgm:spPr/>
    </dgm:pt>
    <dgm:pt modelId="{4649E2E7-F7AF-4F9D-B7DC-5DE81A7B4A37}" type="pres">
      <dgm:prSet presAssocID="{1A0BC072-2892-4ED9-A30E-F8DCF3410080}" presName="descendantText" presStyleLbl="alignAccFollowNode1" presStyleIdx="2" presStyleCnt="5">
        <dgm:presLayoutVars>
          <dgm:bulletEnabled/>
        </dgm:presLayoutVars>
      </dgm:prSet>
      <dgm:spPr/>
    </dgm:pt>
    <dgm:pt modelId="{AE4DA022-3622-4275-9935-14ABF952370A}" type="pres">
      <dgm:prSet presAssocID="{C59D72EB-A438-4CBB-96BA-CFB5AA9BA5CF}" presName="sp" presStyleCnt="0"/>
      <dgm:spPr/>
    </dgm:pt>
    <dgm:pt modelId="{CD58024E-7E33-404D-A0A7-9C9B11B3943E}" type="pres">
      <dgm:prSet presAssocID="{758260BC-6517-468C-8C53-B652CC61F890}" presName="linNode" presStyleCnt="0"/>
      <dgm:spPr/>
    </dgm:pt>
    <dgm:pt modelId="{15A23467-7324-4FB8-A320-2087AB495D8B}" type="pres">
      <dgm:prSet presAssocID="{758260BC-6517-468C-8C53-B652CC61F890}" presName="parentText" presStyleLbl="alignNode1" presStyleIdx="3" presStyleCnt="5">
        <dgm:presLayoutVars>
          <dgm:chMax val="1"/>
          <dgm:bulletEnabled/>
        </dgm:presLayoutVars>
      </dgm:prSet>
      <dgm:spPr/>
    </dgm:pt>
    <dgm:pt modelId="{C9718214-D79B-40FD-85F7-4EF89E921920}" type="pres">
      <dgm:prSet presAssocID="{758260BC-6517-468C-8C53-B652CC61F890}" presName="descendantText" presStyleLbl="alignAccFollowNode1" presStyleIdx="3" presStyleCnt="5">
        <dgm:presLayoutVars>
          <dgm:bulletEnabled/>
        </dgm:presLayoutVars>
      </dgm:prSet>
      <dgm:spPr/>
    </dgm:pt>
    <dgm:pt modelId="{B14CF765-5A50-4331-8E47-AE1DB19DAFB5}" type="pres">
      <dgm:prSet presAssocID="{C627FA8A-0FC1-4564-A4F2-1B33C516BBE5}" presName="sp" presStyleCnt="0"/>
      <dgm:spPr/>
    </dgm:pt>
    <dgm:pt modelId="{40D51C99-9DC8-49B3-B293-22DD31C55320}" type="pres">
      <dgm:prSet presAssocID="{C347376D-C019-4D38-9F70-AA5A27467E79}" presName="linNode" presStyleCnt="0"/>
      <dgm:spPr/>
    </dgm:pt>
    <dgm:pt modelId="{31F7455D-283B-4715-BF16-88D9194EBB29}" type="pres">
      <dgm:prSet presAssocID="{C347376D-C019-4D38-9F70-AA5A27467E79}" presName="parentText" presStyleLbl="alignNode1" presStyleIdx="4" presStyleCnt="5">
        <dgm:presLayoutVars>
          <dgm:chMax val="1"/>
          <dgm:bulletEnabled/>
        </dgm:presLayoutVars>
      </dgm:prSet>
      <dgm:spPr/>
    </dgm:pt>
    <dgm:pt modelId="{E9567B63-1642-4D0A-A83D-FE3BF699DEE2}" type="pres">
      <dgm:prSet presAssocID="{C347376D-C019-4D38-9F70-AA5A27467E79}" presName="descendantText" presStyleLbl="alignAccFollowNode1" presStyleIdx="4" presStyleCnt="5">
        <dgm:presLayoutVars>
          <dgm:bulletEnabled/>
        </dgm:presLayoutVars>
      </dgm:prSet>
      <dgm:spPr/>
    </dgm:pt>
  </dgm:ptLst>
  <dgm:cxnLst>
    <dgm:cxn modelId="{3D25FB0C-D116-4F52-87BF-62AE776D8511}" srcId="{2E87F7E0-84BA-4023-A233-42C90A126784}" destId="{C347376D-C019-4D38-9F70-AA5A27467E79}" srcOrd="4" destOrd="0" parTransId="{6A7AF092-193C-4355-9475-3854BA01232B}" sibTransId="{0B0451C2-E74F-4168-95E1-FBE07F97F820}"/>
    <dgm:cxn modelId="{44BC3911-99ED-4619-93EC-8497F621AB2A}" srcId="{2E87F7E0-84BA-4023-A233-42C90A126784}" destId="{1A0BC072-2892-4ED9-A30E-F8DCF3410080}" srcOrd="2" destOrd="0" parTransId="{65794241-09BB-4139-B02D-9B2F5FFC9D94}" sibTransId="{C59D72EB-A438-4CBB-96BA-CFB5AA9BA5CF}"/>
    <dgm:cxn modelId="{F747C415-D216-4AE1-9356-01D7FB0C0AF0}" type="presOf" srcId="{3117CAAE-CBA1-4357-8FF7-3BC5EE135943}" destId="{E9567B63-1642-4D0A-A83D-FE3BF699DEE2}" srcOrd="0" destOrd="0" presId="urn:microsoft.com/office/officeart/2016/7/layout/VerticalSolidActionList"/>
    <dgm:cxn modelId="{C2D8F91F-EF85-470F-9039-61A7DCA6EEDA}" srcId="{DC1944DF-8848-4061-BE18-B4B1B672C27D}" destId="{C5BC3096-454E-434D-B336-16E5EDFF1501}" srcOrd="0" destOrd="0" parTransId="{C287F109-3F8C-41EF-886F-5F9AB4685905}" sibTransId="{7279500D-6CC5-491B-A4EA-1683B1AA252B}"/>
    <dgm:cxn modelId="{BBC62D27-F670-473B-AB3F-BC39DCCCDFC3}" type="presOf" srcId="{80636714-1C13-4820-ACEB-2AC0C4E672DF}" destId="{4649E2E7-F7AF-4F9D-B7DC-5DE81A7B4A37}" srcOrd="0" destOrd="0" presId="urn:microsoft.com/office/officeart/2016/7/layout/VerticalSolidActionList"/>
    <dgm:cxn modelId="{4395053E-98EB-49E9-8E33-EE681F216BE7}" srcId="{758260BC-6517-468C-8C53-B652CC61F890}" destId="{8D580A7E-FF07-47C5-96BB-D21B5DE22584}" srcOrd="0" destOrd="0" parTransId="{813348E7-DB17-4350-B716-DA7A4BEDBD84}" sibTransId="{D03B101B-EA85-4C7D-B951-1F824DAE15CD}"/>
    <dgm:cxn modelId="{8897DE65-0FAB-4C63-8DF9-10807F08D286}" type="presOf" srcId="{C5BC3096-454E-434D-B336-16E5EDFF1501}" destId="{A7780830-BA0D-4259-A74E-EB97A6F56044}" srcOrd="0" destOrd="0" presId="urn:microsoft.com/office/officeart/2016/7/layout/VerticalSolidActionList"/>
    <dgm:cxn modelId="{FF1CC550-1783-4A02-959D-5442CA7E21E2}" srcId="{19B77947-D5EE-4463-9BFE-E7DCD170D640}" destId="{A7587E46-E7A0-4EB6-84BB-B15EAEAB716E}" srcOrd="0" destOrd="0" parTransId="{C8977040-67C9-4F5F-A3D5-F37928AFA605}" sibTransId="{0D5BFBAB-6483-46B4-910E-CB7A253EFD3D}"/>
    <dgm:cxn modelId="{D77C6154-A03C-49F6-A1E7-067F662D8CC7}" type="presOf" srcId="{C347376D-C019-4D38-9F70-AA5A27467E79}" destId="{31F7455D-283B-4715-BF16-88D9194EBB29}" srcOrd="0" destOrd="0" presId="urn:microsoft.com/office/officeart/2016/7/layout/VerticalSolidActionList"/>
    <dgm:cxn modelId="{2DDAE775-2D76-4AB0-A80D-980B8B819AD6}" type="presOf" srcId="{1A0BC072-2892-4ED9-A30E-F8DCF3410080}" destId="{2BCF9479-6599-4E32-B058-33C4C13D3510}" srcOrd="0" destOrd="0" presId="urn:microsoft.com/office/officeart/2016/7/layout/VerticalSolidActionList"/>
    <dgm:cxn modelId="{E0F0B98B-62A5-4722-BE48-1D174C91BCDF}" srcId="{2E87F7E0-84BA-4023-A233-42C90A126784}" destId="{19B77947-D5EE-4463-9BFE-E7DCD170D640}" srcOrd="0" destOrd="0" parTransId="{1FE622BC-96EE-4695-9AA5-FF22871663A9}" sibTransId="{1C6B53B4-85DA-4E0C-A73A-F5048CC20682}"/>
    <dgm:cxn modelId="{FAC6CD8F-6186-4C2D-92E7-AC92A3DDF02B}" type="presOf" srcId="{8D580A7E-FF07-47C5-96BB-D21B5DE22584}" destId="{C9718214-D79B-40FD-85F7-4EF89E921920}" srcOrd="0" destOrd="0" presId="urn:microsoft.com/office/officeart/2016/7/layout/VerticalSolidActionList"/>
    <dgm:cxn modelId="{E02A0490-241D-424C-BB1B-9BF5D436F360}" srcId="{2E87F7E0-84BA-4023-A233-42C90A126784}" destId="{758260BC-6517-468C-8C53-B652CC61F890}" srcOrd="3" destOrd="0" parTransId="{90370EEF-540B-44EE-A7F7-DBCAC9822215}" sibTransId="{C627FA8A-0FC1-4564-A4F2-1B33C516BBE5}"/>
    <dgm:cxn modelId="{518A9090-B059-4743-B833-25B9A15BCBA6}" srcId="{2E87F7E0-84BA-4023-A233-42C90A126784}" destId="{DC1944DF-8848-4061-BE18-B4B1B672C27D}" srcOrd="1" destOrd="0" parTransId="{2C8C8993-FAB0-446B-BDFC-A252B203C17E}" sibTransId="{22851C77-9A8F-4F15-849F-2FE5FDD3946F}"/>
    <dgm:cxn modelId="{D9FAC099-3656-4212-8B77-DEEE1DFF42C8}" srcId="{C347376D-C019-4D38-9F70-AA5A27467E79}" destId="{3117CAAE-CBA1-4357-8FF7-3BC5EE135943}" srcOrd="0" destOrd="0" parTransId="{C86C2C8B-5A86-4093-B3E2-182C0CDF3B34}" sibTransId="{AFB78286-48A9-401E-BB6B-3981B87DE66F}"/>
    <dgm:cxn modelId="{4B9CF39A-C0C4-4A8A-9093-681C706ED3F9}" type="presOf" srcId="{19B77947-D5EE-4463-9BFE-E7DCD170D640}" destId="{63841DC0-6052-4963-8177-1C97432C7FC8}" srcOrd="0" destOrd="0" presId="urn:microsoft.com/office/officeart/2016/7/layout/VerticalSolidActionList"/>
    <dgm:cxn modelId="{73D65A9D-0F25-4A55-8A2B-EE2F0F0AE8DE}" srcId="{1A0BC072-2892-4ED9-A30E-F8DCF3410080}" destId="{80636714-1C13-4820-ACEB-2AC0C4E672DF}" srcOrd="0" destOrd="0" parTransId="{BCFF9BA0-AECC-4BB4-97BF-E0FF2C4FC2C8}" sibTransId="{81C18F35-E815-413C-B9AB-2621439FD460}"/>
    <dgm:cxn modelId="{9B575DA0-6345-45A8-8709-1CF4A18AC156}" type="presOf" srcId="{758260BC-6517-468C-8C53-B652CC61F890}" destId="{15A23467-7324-4FB8-A320-2087AB495D8B}" srcOrd="0" destOrd="0" presId="urn:microsoft.com/office/officeart/2016/7/layout/VerticalSolidActionList"/>
    <dgm:cxn modelId="{35364CA5-1872-4E62-84FA-6EAC598A8574}" type="presOf" srcId="{DC1944DF-8848-4061-BE18-B4B1B672C27D}" destId="{3E65258C-9E99-47F2-934B-53E7BDCC6CCA}" srcOrd="0" destOrd="0" presId="urn:microsoft.com/office/officeart/2016/7/layout/VerticalSolidActionList"/>
    <dgm:cxn modelId="{491E06B6-E711-4BC1-BA9C-D28976B7852F}" type="presOf" srcId="{A7587E46-E7A0-4EB6-84BB-B15EAEAB716E}" destId="{D1022096-D975-4770-8153-F5DCBC0B13E1}" srcOrd="0" destOrd="0" presId="urn:microsoft.com/office/officeart/2016/7/layout/VerticalSolidActionList"/>
    <dgm:cxn modelId="{2DF148CA-155A-4409-8DBF-1415F74FD1E1}" type="presOf" srcId="{2E87F7E0-84BA-4023-A233-42C90A126784}" destId="{251C413A-F748-4CCF-89C5-D1D6344CF2C5}" srcOrd="0" destOrd="0" presId="urn:microsoft.com/office/officeart/2016/7/layout/VerticalSolidActionList"/>
    <dgm:cxn modelId="{949561E1-BE50-4AE5-B8D6-C6CDD9B942C0}" type="presParOf" srcId="{251C413A-F748-4CCF-89C5-D1D6344CF2C5}" destId="{2B239E6A-FDC2-497A-AC5F-9C716ECF3F9F}" srcOrd="0" destOrd="0" presId="urn:microsoft.com/office/officeart/2016/7/layout/VerticalSolidActionList"/>
    <dgm:cxn modelId="{E532D78B-A19D-4746-8422-664B611A95A4}" type="presParOf" srcId="{2B239E6A-FDC2-497A-AC5F-9C716ECF3F9F}" destId="{63841DC0-6052-4963-8177-1C97432C7FC8}" srcOrd="0" destOrd="0" presId="urn:microsoft.com/office/officeart/2016/7/layout/VerticalSolidActionList"/>
    <dgm:cxn modelId="{3572A070-88C0-4F50-A469-E99B18D5272F}" type="presParOf" srcId="{2B239E6A-FDC2-497A-AC5F-9C716ECF3F9F}" destId="{D1022096-D975-4770-8153-F5DCBC0B13E1}" srcOrd="1" destOrd="0" presId="urn:microsoft.com/office/officeart/2016/7/layout/VerticalSolidActionList"/>
    <dgm:cxn modelId="{5FDFAD25-FA66-4A50-A438-7C60FA1CB9E7}" type="presParOf" srcId="{251C413A-F748-4CCF-89C5-D1D6344CF2C5}" destId="{166281BE-ABAB-40F0-937D-7EEC9C93A813}" srcOrd="1" destOrd="0" presId="urn:microsoft.com/office/officeart/2016/7/layout/VerticalSolidActionList"/>
    <dgm:cxn modelId="{D0581E58-6EFC-47B4-9B7D-B11208803B20}" type="presParOf" srcId="{251C413A-F748-4CCF-89C5-D1D6344CF2C5}" destId="{9BFCBD83-891B-4524-AEC5-17AAAB03C556}" srcOrd="2" destOrd="0" presId="urn:microsoft.com/office/officeart/2016/7/layout/VerticalSolidActionList"/>
    <dgm:cxn modelId="{605A19E3-A9AC-4B18-AD9A-89285005E948}" type="presParOf" srcId="{9BFCBD83-891B-4524-AEC5-17AAAB03C556}" destId="{3E65258C-9E99-47F2-934B-53E7BDCC6CCA}" srcOrd="0" destOrd="0" presId="urn:microsoft.com/office/officeart/2016/7/layout/VerticalSolidActionList"/>
    <dgm:cxn modelId="{C636113F-15BE-4C53-AAD8-05151C86BA3D}" type="presParOf" srcId="{9BFCBD83-891B-4524-AEC5-17AAAB03C556}" destId="{A7780830-BA0D-4259-A74E-EB97A6F56044}" srcOrd="1" destOrd="0" presId="urn:microsoft.com/office/officeart/2016/7/layout/VerticalSolidActionList"/>
    <dgm:cxn modelId="{3D2B2713-0919-43AF-B052-2930F951255E}" type="presParOf" srcId="{251C413A-F748-4CCF-89C5-D1D6344CF2C5}" destId="{B86B94B3-95F2-4CE5-A6EA-7039595E3D8B}" srcOrd="3" destOrd="0" presId="urn:microsoft.com/office/officeart/2016/7/layout/VerticalSolidActionList"/>
    <dgm:cxn modelId="{B5FB850B-76B4-401E-82A0-4CF6BD707090}" type="presParOf" srcId="{251C413A-F748-4CCF-89C5-D1D6344CF2C5}" destId="{C97B803B-3AA0-438E-8570-F345444AA947}" srcOrd="4" destOrd="0" presId="urn:microsoft.com/office/officeart/2016/7/layout/VerticalSolidActionList"/>
    <dgm:cxn modelId="{D4BD1342-2A56-4BF3-9304-5A62CE55B789}" type="presParOf" srcId="{C97B803B-3AA0-438E-8570-F345444AA947}" destId="{2BCF9479-6599-4E32-B058-33C4C13D3510}" srcOrd="0" destOrd="0" presId="urn:microsoft.com/office/officeart/2016/7/layout/VerticalSolidActionList"/>
    <dgm:cxn modelId="{F3527E04-EF50-45CA-8463-431DB6309C0C}" type="presParOf" srcId="{C97B803B-3AA0-438E-8570-F345444AA947}" destId="{4649E2E7-F7AF-4F9D-B7DC-5DE81A7B4A37}" srcOrd="1" destOrd="0" presId="urn:microsoft.com/office/officeart/2016/7/layout/VerticalSolidActionList"/>
    <dgm:cxn modelId="{54DECE51-FF1B-4AE1-8BBE-DC9D73082B84}" type="presParOf" srcId="{251C413A-F748-4CCF-89C5-D1D6344CF2C5}" destId="{AE4DA022-3622-4275-9935-14ABF952370A}" srcOrd="5" destOrd="0" presId="urn:microsoft.com/office/officeart/2016/7/layout/VerticalSolidActionList"/>
    <dgm:cxn modelId="{5924D411-FF40-48DA-A446-33BD56071F52}" type="presParOf" srcId="{251C413A-F748-4CCF-89C5-D1D6344CF2C5}" destId="{CD58024E-7E33-404D-A0A7-9C9B11B3943E}" srcOrd="6" destOrd="0" presId="urn:microsoft.com/office/officeart/2016/7/layout/VerticalSolidActionList"/>
    <dgm:cxn modelId="{F47BA7C4-A7E0-4AFD-BEED-4C242710C1BE}" type="presParOf" srcId="{CD58024E-7E33-404D-A0A7-9C9B11B3943E}" destId="{15A23467-7324-4FB8-A320-2087AB495D8B}" srcOrd="0" destOrd="0" presId="urn:microsoft.com/office/officeart/2016/7/layout/VerticalSolidActionList"/>
    <dgm:cxn modelId="{B97E8618-B901-4C9B-B638-6F156CA0570C}" type="presParOf" srcId="{CD58024E-7E33-404D-A0A7-9C9B11B3943E}" destId="{C9718214-D79B-40FD-85F7-4EF89E921920}" srcOrd="1" destOrd="0" presId="urn:microsoft.com/office/officeart/2016/7/layout/VerticalSolidActionList"/>
    <dgm:cxn modelId="{FCFA65EE-CC0C-429D-9D8C-3EC834EE273C}" type="presParOf" srcId="{251C413A-F748-4CCF-89C5-D1D6344CF2C5}" destId="{B14CF765-5A50-4331-8E47-AE1DB19DAFB5}" srcOrd="7" destOrd="0" presId="urn:microsoft.com/office/officeart/2016/7/layout/VerticalSolidActionList"/>
    <dgm:cxn modelId="{29CA7DC6-A08D-4EAD-8E9A-B639D2D5D87C}" type="presParOf" srcId="{251C413A-F748-4CCF-89C5-D1D6344CF2C5}" destId="{40D51C99-9DC8-49B3-B293-22DD31C55320}" srcOrd="8" destOrd="0" presId="urn:microsoft.com/office/officeart/2016/7/layout/VerticalSolidActionList"/>
    <dgm:cxn modelId="{CA48BA18-4A33-46AC-8816-F3A239F9F7B1}" type="presParOf" srcId="{40D51C99-9DC8-49B3-B293-22DD31C55320}" destId="{31F7455D-283B-4715-BF16-88D9194EBB29}" srcOrd="0" destOrd="0" presId="urn:microsoft.com/office/officeart/2016/7/layout/VerticalSolidActionList"/>
    <dgm:cxn modelId="{7C63BA39-C5FA-4A47-ADCC-B3DD29412FD3}" type="presParOf" srcId="{40D51C99-9DC8-49B3-B293-22DD31C55320}" destId="{E9567B63-1642-4D0A-A83D-FE3BF699DEE2}" srcOrd="1" destOrd="0" presId="urn:microsoft.com/office/officeart/2016/7/layout/VerticalSolidAc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E951DF-07E7-49F6-BCA2-1AE1BEFB43E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1E208640-0AF9-4775-9DA9-26DABA0D73EB}">
      <dgm:prSet/>
      <dgm:spPr/>
      <dgm:t>
        <a:bodyPr/>
        <a:lstStyle/>
        <a:p>
          <a:r>
            <a:rPr lang="en-US" dirty="0"/>
            <a:t>Too many Bureaucratic tasks- prior authorization –THE EHR</a:t>
          </a:r>
        </a:p>
      </dgm:t>
    </dgm:pt>
    <dgm:pt modelId="{CB9694D7-C598-4B50-A4AD-2FA030B05FA7}" type="parTrans" cxnId="{64C24881-132B-40D1-A497-5CA0F9078521}">
      <dgm:prSet/>
      <dgm:spPr/>
      <dgm:t>
        <a:bodyPr/>
        <a:lstStyle/>
        <a:p>
          <a:endParaRPr lang="en-US"/>
        </a:p>
      </dgm:t>
    </dgm:pt>
    <dgm:pt modelId="{96BCB9AF-5C63-4C2B-A53B-AC33C399CE4E}" type="sibTrans" cxnId="{64C24881-132B-40D1-A497-5CA0F9078521}">
      <dgm:prSet/>
      <dgm:spPr/>
      <dgm:t>
        <a:bodyPr/>
        <a:lstStyle/>
        <a:p>
          <a:endParaRPr lang="en-US"/>
        </a:p>
      </dgm:t>
    </dgm:pt>
    <dgm:pt modelId="{6C44CB77-B4FE-4761-85F8-D554D9D748DC}">
      <dgm:prSet/>
      <dgm:spPr/>
      <dgm:t>
        <a:bodyPr/>
        <a:lstStyle/>
        <a:p>
          <a:r>
            <a:rPr lang="en-US" dirty="0"/>
            <a:t>Too much Time at Work-Loss of Balance with  loss of time for social life /family</a:t>
          </a:r>
        </a:p>
      </dgm:t>
    </dgm:pt>
    <dgm:pt modelId="{1F572F1B-77E9-44D2-9604-A4E892DA0B78}" type="parTrans" cxnId="{2597790F-98A2-4672-AFB3-54D84BABA3D8}">
      <dgm:prSet/>
      <dgm:spPr/>
      <dgm:t>
        <a:bodyPr/>
        <a:lstStyle/>
        <a:p>
          <a:endParaRPr lang="en-US"/>
        </a:p>
      </dgm:t>
    </dgm:pt>
    <dgm:pt modelId="{D1E9F055-568D-472D-B6C5-55AC6D3C2725}" type="sibTrans" cxnId="{2597790F-98A2-4672-AFB3-54D84BABA3D8}">
      <dgm:prSet/>
      <dgm:spPr/>
      <dgm:t>
        <a:bodyPr/>
        <a:lstStyle/>
        <a:p>
          <a:endParaRPr lang="en-US"/>
        </a:p>
      </dgm:t>
    </dgm:pt>
    <dgm:pt modelId="{33A26FC6-F33C-47C1-AD0C-3B29395C38D9}">
      <dgm:prSet/>
      <dgm:spPr/>
      <dgm:t>
        <a:bodyPr/>
        <a:lstStyle/>
        <a:p>
          <a:r>
            <a:rPr lang="en-US" dirty="0"/>
            <a:t>Loss  of sense of control and autonomy- not included in decision making-forced to follow guidelines</a:t>
          </a:r>
        </a:p>
      </dgm:t>
    </dgm:pt>
    <dgm:pt modelId="{8546BF1C-A19E-46E2-B6F3-16261A3DDB75}" type="parTrans" cxnId="{B43EFAD1-24F1-44A9-8465-DB4BCD3FDFF3}">
      <dgm:prSet/>
      <dgm:spPr/>
      <dgm:t>
        <a:bodyPr/>
        <a:lstStyle/>
        <a:p>
          <a:endParaRPr lang="en-US"/>
        </a:p>
      </dgm:t>
    </dgm:pt>
    <dgm:pt modelId="{93DE175D-4084-42CF-BF29-CA04DE7D4003}" type="sibTrans" cxnId="{B43EFAD1-24F1-44A9-8465-DB4BCD3FDFF3}">
      <dgm:prSet/>
      <dgm:spPr/>
      <dgm:t>
        <a:bodyPr/>
        <a:lstStyle/>
        <a:p>
          <a:endParaRPr lang="en-US"/>
        </a:p>
      </dgm:t>
    </dgm:pt>
    <dgm:pt modelId="{457C43A7-16C1-4CAA-B9AA-5C4288C00B6B}">
      <dgm:prSet/>
      <dgm:spPr/>
      <dgm:t>
        <a:bodyPr/>
        <a:lstStyle/>
        <a:p>
          <a:r>
            <a:rPr lang="en-US" dirty="0"/>
            <a:t>Threat to Identity and Hippocratic Values  by Managed Care -  Just a provider- an assembly line worker</a:t>
          </a:r>
        </a:p>
      </dgm:t>
    </dgm:pt>
    <dgm:pt modelId="{76F18333-5E92-4FD7-A8A2-5FEE3C63AF29}" type="parTrans" cxnId="{F80396E8-8BC2-4ACA-A00A-E46F6A3D3CFD}">
      <dgm:prSet/>
      <dgm:spPr/>
      <dgm:t>
        <a:bodyPr/>
        <a:lstStyle/>
        <a:p>
          <a:endParaRPr lang="en-US"/>
        </a:p>
      </dgm:t>
    </dgm:pt>
    <dgm:pt modelId="{E733FA1F-1517-4EA8-AFB8-414AC93ACA1A}" type="sibTrans" cxnId="{F80396E8-8BC2-4ACA-A00A-E46F6A3D3CFD}">
      <dgm:prSet/>
      <dgm:spPr/>
      <dgm:t>
        <a:bodyPr/>
        <a:lstStyle/>
        <a:p>
          <a:endParaRPr lang="en-US"/>
        </a:p>
      </dgm:t>
    </dgm:pt>
    <dgm:pt modelId="{38BA3C34-D06A-4585-93B1-83D9B45C6F30}">
      <dgm:prSet/>
      <dgm:spPr/>
      <dgm:t>
        <a:bodyPr/>
        <a:lstStyle/>
        <a:p>
          <a:r>
            <a:rPr lang="en-US" dirty="0"/>
            <a:t>Reduced income due to lowered reimbursements (Medscape 9/2016)</a:t>
          </a:r>
        </a:p>
      </dgm:t>
    </dgm:pt>
    <dgm:pt modelId="{CB455244-2080-4B0A-86BF-58D5017496C0}" type="parTrans" cxnId="{50A19692-469E-430B-961F-AA38A7F9896A}">
      <dgm:prSet/>
      <dgm:spPr/>
      <dgm:t>
        <a:bodyPr/>
        <a:lstStyle/>
        <a:p>
          <a:endParaRPr lang="en-US"/>
        </a:p>
      </dgm:t>
    </dgm:pt>
    <dgm:pt modelId="{0C89306A-F0CC-4857-B09E-AF895BD398D5}" type="sibTrans" cxnId="{50A19692-469E-430B-961F-AA38A7F9896A}">
      <dgm:prSet/>
      <dgm:spPr/>
      <dgm:t>
        <a:bodyPr/>
        <a:lstStyle/>
        <a:p>
          <a:endParaRPr lang="en-US"/>
        </a:p>
      </dgm:t>
    </dgm:pt>
    <dgm:pt modelId="{FC169431-E4B7-43B0-8BE4-219DD0704E47}" type="pres">
      <dgm:prSet presAssocID="{D1E951DF-07E7-49F6-BCA2-1AE1BEFB43EF}" presName="vert0" presStyleCnt="0">
        <dgm:presLayoutVars>
          <dgm:dir/>
          <dgm:animOne val="branch"/>
          <dgm:animLvl val="lvl"/>
        </dgm:presLayoutVars>
      </dgm:prSet>
      <dgm:spPr/>
    </dgm:pt>
    <dgm:pt modelId="{640131CA-F60B-48B6-AD4C-81187435099D}" type="pres">
      <dgm:prSet presAssocID="{1E208640-0AF9-4775-9DA9-26DABA0D73EB}" presName="thickLine" presStyleLbl="alignNode1" presStyleIdx="0" presStyleCnt="5"/>
      <dgm:spPr/>
    </dgm:pt>
    <dgm:pt modelId="{1011C3A6-F139-48F5-A0B3-D07BEC103BA8}" type="pres">
      <dgm:prSet presAssocID="{1E208640-0AF9-4775-9DA9-26DABA0D73EB}" presName="horz1" presStyleCnt="0"/>
      <dgm:spPr/>
    </dgm:pt>
    <dgm:pt modelId="{AF356283-F024-4AFC-973D-19D5CBFC2AD5}" type="pres">
      <dgm:prSet presAssocID="{1E208640-0AF9-4775-9DA9-26DABA0D73EB}" presName="tx1" presStyleLbl="revTx" presStyleIdx="0" presStyleCnt="5"/>
      <dgm:spPr/>
    </dgm:pt>
    <dgm:pt modelId="{4FD2D600-A7F7-4F71-B000-0FA4C718BFA4}" type="pres">
      <dgm:prSet presAssocID="{1E208640-0AF9-4775-9DA9-26DABA0D73EB}" presName="vert1" presStyleCnt="0"/>
      <dgm:spPr/>
    </dgm:pt>
    <dgm:pt modelId="{A4D8F377-8FF5-4DBF-8408-69908C4DBD65}" type="pres">
      <dgm:prSet presAssocID="{6C44CB77-B4FE-4761-85F8-D554D9D748DC}" presName="thickLine" presStyleLbl="alignNode1" presStyleIdx="1" presStyleCnt="5"/>
      <dgm:spPr/>
    </dgm:pt>
    <dgm:pt modelId="{A3541681-B74B-4CBD-AD31-DDEAA8422EF4}" type="pres">
      <dgm:prSet presAssocID="{6C44CB77-B4FE-4761-85F8-D554D9D748DC}" presName="horz1" presStyleCnt="0"/>
      <dgm:spPr/>
    </dgm:pt>
    <dgm:pt modelId="{AC252B50-886F-47DC-9BFA-C0A9A6582AB4}" type="pres">
      <dgm:prSet presAssocID="{6C44CB77-B4FE-4761-85F8-D554D9D748DC}" presName="tx1" presStyleLbl="revTx" presStyleIdx="1" presStyleCnt="5"/>
      <dgm:spPr/>
    </dgm:pt>
    <dgm:pt modelId="{560FCF78-1E02-4BF8-B74B-8195D4100AE6}" type="pres">
      <dgm:prSet presAssocID="{6C44CB77-B4FE-4761-85F8-D554D9D748DC}" presName="vert1" presStyleCnt="0"/>
      <dgm:spPr/>
    </dgm:pt>
    <dgm:pt modelId="{E1F1F4CC-3B29-4A02-A746-A84BE025B324}" type="pres">
      <dgm:prSet presAssocID="{33A26FC6-F33C-47C1-AD0C-3B29395C38D9}" presName="thickLine" presStyleLbl="alignNode1" presStyleIdx="2" presStyleCnt="5"/>
      <dgm:spPr/>
    </dgm:pt>
    <dgm:pt modelId="{4D76607F-131F-4751-BF32-4F55C27DCFA2}" type="pres">
      <dgm:prSet presAssocID="{33A26FC6-F33C-47C1-AD0C-3B29395C38D9}" presName="horz1" presStyleCnt="0"/>
      <dgm:spPr/>
    </dgm:pt>
    <dgm:pt modelId="{9BDAFB2A-3758-4964-ADE1-705009794CEC}" type="pres">
      <dgm:prSet presAssocID="{33A26FC6-F33C-47C1-AD0C-3B29395C38D9}" presName="tx1" presStyleLbl="revTx" presStyleIdx="2" presStyleCnt="5"/>
      <dgm:spPr/>
    </dgm:pt>
    <dgm:pt modelId="{95BFFCFB-641C-451A-A207-1AC1B708D505}" type="pres">
      <dgm:prSet presAssocID="{33A26FC6-F33C-47C1-AD0C-3B29395C38D9}" presName="vert1" presStyleCnt="0"/>
      <dgm:spPr/>
    </dgm:pt>
    <dgm:pt modelId="{FBBBD85E-4FB8-4B5F-A3D8-8BED96334572}" type="pres">
      <dgm:prSet presAssocID="{457C43A7-16C1-4CAA-B9AA-5C4288C00B6B}" presName="thickLine" presStyleLbl="alignNode1" presStyleIdx="3" presStyleCnt="5"/>
      <dgm:spPr/>
    </dgm:pt>
    <dgm:pt modelId="{4FA4455D-3F28-42B8-90F6-6A9EEC5C2B91}" type="pres">
      <dgm:prSet presAssocID="{457C43A7-16C1-4CAA-B9AA-5C4288C00B6B}" presName="horz1" presStyleCnt="0"/>
      <dgm:spPr/>
    </dgm:pt>
    <dgm:pt modelId="{9E0A9844-3588-4115-A378-50CDA07C02A9}" type="pres">
      <dgm:prSet presAssocID="{457C43A7-16C1-4CAA-B9AA-5C4288C00B6B}" presName="tx1" presStyleLbl="revTx" presStyleIdx="3" presStyleCnt="5"/>
      <dgm:spPr/>
    </dgm:pt>
    <dgm:pt modelId="{784BC30A-12A5-4B01-8846-3CF8BB58369E}" type="pres">
      <dgm:prSet presAssocID="{457C43A7-16C1-4CAA-B9AA-5C4288C00B6B}" presName="vert1" presStyleCnt="0"/>
      <dgm:spPr/>
    </dgm:pt>
    <dgm:pt modelId="{7CB79FE1-2A65-42EC-AA22-69197D3A318C}" type="pres">
      <dgm:prSet presAssocID="{38BA3C34-D06A-4585-93B1-83D9B45C6F30}" presName="thickLine" presStyleLbl="alignNode1" presStyleIdx="4" presStyleCnt="5"/>
      <dgm:spPr/>
    </dgm:pt>
    <dgm:pt modelId="{D8B77A04-110B-47D4-B996-B9771621FABC}" type="pres">
      <dgm:prSet presAssocID="{38BA3C34-D06A-4585-93B1-83D9B45C6F30}" presName="horz1" presStyleCnt="0"/>
      <dgm:spPr/>
    </dgm:pt>
    <dgm:pt modelId="{67653E97-EA15-46F9-86D3-EECC618E6236}" type="pres">
      <dgm:prSet presAssocID="{38BA3C34-D06A-4585-93B1-83D9B45C6F30}" presName="tx1" presStyleLbl="revTx" presStyleIdx="4" presStyleCnt="5" custLinFactNeighborX="441" custLinFactNeighborY="1011"/>
      <dgm:spPr/>
    </dgm:pt>
    <dgm:pt modelId="{BC202FDD-C2CC-4F0C-B623-65F19718209D}" type="pres">
      <dgm:prSet presAssocID="{38BA3C34-D06A-4585-93B1-83D9B45C6F30}" presName="vert1" presStyleCnt="0"/>
      <dgm:spPr/>
    </dgm:pt>
  </dgm:ptLst>
  <dgm:cxnLst>
    <dgm:cxn modelId="{2597790F-98A2-4672-AFB3-54D84BABA3D8}" srcId="{D1E951DF-07E7-49F6-BCA2-1AE1BEFB43EF}" destId="{6C44CB77-B4FE-4761-85F8-D554D9D748DC}" srcOrd="1" destOrd="0" parTransId="{1F572F1B-77E9-44D2-9604-A4E892DA0B78}" sibTransId="{D1E9F055-568D-472D-B6C5-55AC6D3C2725}"/>
    <dgm:cxn modelId="{8E46CB7B-093D-49E2-BFB1-E796D8D21EA6}" type="presOf" srcId="{38BA3C34-D06A-4585-93B1-83D9B45C6F30}" destId="{67653E97-EA15-46F9-86D3-EECC618E6236}" srcOrd="0" destOrd="0" presId="urn:microsoft.com/office/officeart/2008/layout/LinedList"/>
    <dgm:cxn modelId="{64C24881-132B-40D1-A497-5CA0F9078521}" srcId="{D1E951DF-07E7-49F6-BCA2-1AE1BEFB43EF}" destId="{1E208640-0AF9-4775-9DA9-26DABA0D73EB}" srcOrd="0" destOrd="0" parTransId="{CB9694D7-C598-4B50-A4AD-2FA030B05FA7}" sibTransId="{96BCB9AF-5C63-4C2B-A53B-AC33C399CE4E}"/>
    <dgm:cxn modelId="{E8BF5681-E482-4E14-83C9-00B46E64C542}" type="presOf" srcId="{1E208640-0AF9-4775-9DA9-26DABA0D73EB}" destId="{AF356283-F024-4AFC-973D-19D5CBFC2AD5}" srcOrd="0" destOrd="0" presId="urn:microsoft.com/office/officeart/2008/layout/LinedList"/>
    <dgm:cxn modelId="{50A19692-469E-430B-961F-AA38A7F9896A}" srcId="{D1E951DF-07E7-49F6-BCA2-1AE1BEFB43EF}" destId="{38BA3C34-D06A-4585-93B1-83D9B45C6F30}" srcOrd="4" destOrd="0" parTransId="{CB455244-2080-4B0A-86BF-58D5017496C0}" sibTransId="{0C89306A-F0CC-4857-B09E-AF895BD398D5}"/>
    <dgm:cxn modelId="{FA9FCAA7-07A2-4F6A-A906-E0055C0A29C4}" type="presOf" srcId="{457C43A7-16C1-4CAA-B9AA-5C4288C00B6B}" destId="{9E0A9844-3588-4115-A378-50CDA07C02A9}" srcOrd="0" destOrd="0" presId="urn:microsoft.com/office/officeart/2008/layout/LinedList"/>
    <dgm:cxn modelId="{23F8FCAC-15AE-4E46-A1DE-C60EEEC20ECD}" type="presOf" srcId="{6C44CB77-B4FE-4761-85F8-D554D9D748DC}" destId="{AC252B50-886F-47DC-9BFA-C0A9A6582AB4}" srcOrd="0" destOrd="0" presId="urn:microsoft.com/office/officeart/2008/layout/LinedList"/>
    <dgm:cxn modelId="{BC97FDCC-EB87-4657-86F0-0B6C3441512E}" type="presOf" srcId="{33A26FC6-F33C-47C1-AD0C-3B29395C38D9}" destId="{9BDAFB2A-3758-4964-ADE1-705009794CEC}" srcOrd="0" destOrd="0" presId="urn:microsoft.com/office/officeart/2008/layout/LinedList"/>
    <dgm:cxn modelId="{B43EFAD1-24F1-44A9-8465-DB4BCD3FDFF3}" srcId="{D1E951DF-07E7-49F6-BCA2-1AE1BEFB43EF}" destId="{33A26FC6-F33C-47C1-AD0C-3B29395C38D9}" srcOrd="2" destOrd="0" parTransId="{8546BF1C-A19E-46E2-B6F3-16261A3DDB75}" sibTransId="{93DE175D-4084-42CF-BF29-CA04DE7D4003}"/>
    <dgm:cxn modelId="{A1012DD7-C313-435D-8F31-F7015EE8BCE2}" type="presOf" srcId="{D1E951DF-07E7-49F6-BCA2-1AE1BEFB43EF}" destId="{FC169431-E4B7-43B0-8BE4-219DD0704E47}" srcOrd="0" destOrd="0" presId="urn:microsoft.com/office/officeart/2008/layout/LinedList"/>
    <dgm:cxn modelId="{F80396E8-8BC2-4ACA-A00A-E46F6A3D3CFD}" srcId="{D1E951DF-07E7-49F6-BCA2-1AE1BEFB43EF}" destId="{457C43A7-16C1-4CAA-B9AA-5C4288C00B6B}" srcOrd="3" destOrd="0" parTransId="{76F18333-5E92-4FD7-A8A2-5FEE3C63AF29}" sibTransId="{E733FA1F-1517-4EA8-AFB8-414AC93ACA1A}"/>
    <dgm:cxn modelId="{045DBCD3-9BBC-4A4A-AC51-74B42C90C0A3}" type="presParOf" srcId="{FC169431-E4B7-43B0-8BE4-219DD0704E47}" destId="{640131CA-F60B-48B6-AD4C-81187435099D}" srcOrd="0" destOrd="0" presId="urn:microsoft.com/office/officeart/2008/layout/LinedList"/>
    <dgm:cxn modelId="{98EC44AD-6291-466C-A743-6D676B48A14D}" type="presParOf" srcId="{FC169431-E4B7-43B0-8BE4-219DD0704E47}" destId="{1011C3A6-F139-48F5-A0B3-D07BEC103BA8}" srcOrd="1" destOrd="0" presId="urn:microsoft.com/office/officeart/2008/layout/LinedList"/>
    <dgm:cxn modelId="{E5FABAD1-439D-43DB-A4D0-5AC63BA1298E}" type="presParOf" srcId="{1011C3A6-F139-48F5-A0B3-D07BEC103BA8}" destId="{AF356283-F024-4AFC-973D-19D5CBFC2AD5}" srcOrd="0" destOrd="0" presId="urn:microsoft.com/office/officeart/2008/layout/LinedList"/>
    <dgm:cxn modelId="{76AA3672-49A3-451E-B59E-AEDBE834B918}" type="presParOf" srcId="{1011C3A6-F139-48F5-A0B3-D07BEC103BA8}" destId="{4FD2D600-A7F7-4F71-B000-0FA4C718BFA4}" srcOrd="1" destOrd="0" presId="urn:microsoft.com/office/officeart/2008/layout/LinedList"/>
    <dgm:cxn modelId="{ADAC6E35-E8A0-4A75-A773-90B378192D81}" type="presParOf" srcId="{FC169431-E4B7-43B0-8BE4-219DD0704E47}" destId="{A4D8F377-8FF5-4DBF-8408-69908C4DBD65}" srcOrd="2" destOrd="0" presId="urn:microsoft.com/office/officeart/2008/layout/LinedList"/>
    <dgm:cxn modelId="{0794DE9B-607D-47B9-80B5-A4199350D0BE}" type="presParOf" srcId="{FC169431-E4B7-43B0-8BE4-219DD0704E47}" destId="{A3541681-B74B-4CBD-AD31-DDEAA8422EF4}" srcOrd="3" destOrd="0" presId="urn:microsoft.com/office/officeart/2008/layout/LinedList"/>
    <dgm:cxn modelId="{0B66461B-80B0-4D6E-968D-CC16E6013BB8}" type="presParOf" srcId="{A3541681-B74B-4CBD-AD31-DDEAA8422EF4}" destId="{AC252B50-886F-47DC-9BFA-C0A9A6582AB4}" srcOrd="0" destOrd="0" presId="urn:microsoft.com/office/officeart/2008/layout/LinedList"/>
    <dgm:cxn modelId="{7BC657CD-AC4D-4B25-B6DD-313CE27E5629}" type="presParOf" srcId="{A3541681-B74B-4CBD-AD31-DDEAA8422EF4}" destId="{560FCF78-1E02-4BF8-B74B-8195D4100AE6}" srcOrd="1" destOrd="0" presId="urn:microsoft.com/office/officeart/2008/layout/LinedList"/>
    <dgm:cxn modelId="{917849FE-AAAE-44BA-BD33-27969BC59563}" type="presParOf" srcId="{FC169431-E4B7-43B0-8BE4-219DD0704E47}" destId="{E1F1F4CC-3B29-4A02-A746-A84BE025B324}" srcOrd="4" destOrd="0" presId="urn:microsoft.com/office/officeart/2008/layout/LinedList"/>
    <dgm:cxn modelId="{1214EB1D-ADD0-4DCA-8C90-152B5F8EB3BF}" type="presParOf" srcId="{FC169431-E4B7-43B0-8BE4-219DD0704E47}" destId="{4D76607F-131F-4751-BF32-4F55C27DCFA2}" srcOrd="5" destOrd="0" presId="urn:microsoft.com/office/officeart/2008/layout/LinedList"/>
    <dgm:cxn modelId="{04A83649-0D80-4BDB-A94E-0FCFBF875179}" type="presParOf" srcId="{4D76607F-131F-4751-BF32-4F55C27DCFA2}" destId="{9BDAFB2A-3758-4964-ADE1-705009794CEC}" srcOrd="0" destOrd="0" presId="urn:microsoft.com/office/officeart/2008/layout/LinedList"/>
    <dgm:cxn modelId="{17861206-540A-45D5-9179-44415BAC0A58}" type="presParOf" srcId="{4D76607F-131F-4751-BF32-4F55C27DCFA2}" destId="{95BFFCFB-641C-451A-A207-1AC1B708D505}" srcOrd="1" destOrd="0" presId="urn:microsoft.com/office/officeart/2008/layout/LinedList"/>
    <dgm:cxn modelId="{0DAA2C11-5DC8-4FF6-99E1-6A1866B2E49D}" type="presParOf" srcId="{FC169431-E4B7-43B0-8BE4-219DD0704E47}" destId="{FBBBD85E-4FB8-4B5F-A3D8-8BED96334572}" srcOrd="6" destOrd="0" presId="urn:microsoft.com/office/officeart/2008/layout/LinedList"/>
    <dgm:cxn modelId="{C6C542B8-FA7F-4A6E-8444-93EBB209CF40}" type="presParOf" srcId="{FC169431-E4B7-43B0-8BE4-219DD0704E47}" destId="{4FA4455D-3F28-42B8-90F6-6A9EEC5C2B91}" srcOrd="7" destOrd="0" presId="urn:microsoft.com/office/officeart/2008/layout/LinedList"/>
    <dgm:cxn modelId="{E1D06010-28E3-4632-ACB3-E94E0F20A5FB}" type="presParOf" srcId="{4FA4455D-3F28-42B8-90F6-6A9EEC5C2B91}" destId="{9E0A9844-3588-4115-A378-50CDA07C02A9}" srcOrd="0" destOrd="0" presId="urn:microsoft.com/office/officeart/2008/layout/LinedList"/>
    <dgm:cxn modelId="{7893F0BD-41E0-4CDC-8F44-C061144AF4D4}" type="presParOf" srcId="{4FA4455D-3F28-42B8-90F6-6A9EEC5C2B91}" destId="{784BC30A-12A5-4B01-8846-3CF8BB58369E}" srcOrd="1" destOrd="0" presId="urn:microsoft.com/office/officeart/2008/layout/LinedList"/>
    <dgm:cxn modelId="{C31211FC-258F-4FB8-99BD-0483974E50BC}" type="presParOf" srcId="{FC169431-E4B7-43B0-8BE4-219DD0704E47}" destId="{7CB79FE1-2A65-42EC-AA22-69197D3A318C}" srcOrd="8" destOrd="0" presId="urn:microsoft.com/office/officeart/2008/layout/LinedList"/>
    <dgm:cxn modelId="{2908A1F3-45A0-44E2-92F3-B6E797415590}" type="presParOf" srcId="{FC169431-E4B7-43B0-8BE4-219DD0704E47}" destId="{D8B77A04-110B-47D4-B996-B9771621FABC}" srcOrd="9" destOrd="0" presId="urn:microsoft.com/office/officeart/2008/layout/LinedList"/>
    <dgm:cxn modelId="{8FA67C64-4EA7-4154-B3DB-8C5DFED9E140}" type="presParOf" srcId="{D8B77A04-110B-47D4-B996-B9771621FABC}" destId="{67653E97-EA15-46F9-86D3-EECC618E6236}" srcOrd="0" destOrd="0" presId="urn:microsoft.com/office/officeart/2008/layout/LinedList"/>
    <dgm:cxn modelId="{CB0D85A9-1A6D-46B0-B661-13525D7D32FB}" type="presParOf" srcId="{D8B77A04-110B-47D4-B996-B9771621FABC}" destId="{BC202FDD-C2CC-4F0C-B623-65F19718209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E83255-0135-4422-B9E8-741313D0A0D5}"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39D334E-7980-4B1E-B685-EB3A497BF3FD}">
      <dgm:prSet/>
      <dgm:spPr/>
      <dgm:t>
        <a:bodyPr/>
        <a:lstStyle/>
        <a:p>
          <a:r>
            <a:rPr lang="en-US"/>
            <a:t>Assesses multiple dimensions</a:t>
          </a:r>
        </a:p>
      </dgm:t>
    </dgm:pt>
    <dgm:pt modelId="{BBDCC9B3-53F8-4465-9ED6-30D43757A95F}" type="parTrans" cxnId="{2D2F8E20-C295-4111-9208-9BAAD828E938}">
      <dgm:prSet/>
      <dgm:spPr/>
      <dgm:t>
        <a:bodyPr/>
        <a:lstStyle/>
        <a:p>
          <a:endParaRPr lang="en-US"/>
        </a:p>
      </dgm:t>
    </dgm:pt>
    <dgm:pt modelId="{F2FCAF9F-E63E-4B0F-952D-CE6EEE41ED96}" type="sibTrans" cxnId="{2D2F8E20-C295-4111-9208-9BAAD828E938}">
      <dgm:prSet/>
      <dgm:spPr/>
      <dgm:t>
        <a:bodyPr/>
        <a:lstStyle/>
        <a:p>
          <a:endParaRPr lang="en-US"/>
        </a:p>
      </dgm:t>
    </dgm:pt>
    <dgm:pt modelId="{5C33BE34-F615-4FFC-9855-13DBB6BECAF1}">
      <dgm:prSet/>
      <dgm:spPr/>
      <dgm:t>
        <a:bodyPr/>
        <a:lstStyle/>
        <a:p>
          <a:r>
            <a:rPr lang="en-US" b="1" dirty="0"/>
            <a:t>Emotional Exhaustion- Score under 18 best  18-19 Moderate  For each one point increase  there  is a 43%  increase likelihood MD will reduce work hours</a:t>
          </a:r>
        </a:p>
      </dgm:t>
    </dgm:pt>
    <dgm:pt modelId="{1283ADE2-DF78-4357-A40E-712114748C0A}" type="parTrans" cxnId="{1BB866F7-4FB9-4D8E-8C90-6E5B3A6EF028}">
      <dgm:prSet/>
      <dgm:spPr/>
      <dgm:t>
        <a:bodyPr/>
        <a:lstStyle/>
        <a:p>
          <a:endParaRPr lang="en-US"/>
        </a:p>
      </dgm:t>
    </dgm:pt>
    <dgm:pt modelId="{8C85F9E4-01F4-47FD-AC2D-2F9AD6B3FD03}" type="sibTrans" cxnId="{1BB866F7-4FB9-4D8E-8C90-6E5B3A6EF028}">
      <dgm:prSet/>
      <dgm:spPr/>
      <dgm:t>
        <a:bodyPr/>
        <a:lstStyle/>
        <a:p>
          <a:endParaRPr lang="en-US"/>
        </a:p>
      </dgm:t>
    </dgm:pt>
    <dgm:pt modelId="{96D1DB2F-6E62-4E3A-938B-A16B1C054921}">
      <dgm:prSet/>
      <dgm:spPr/>
      <dgm:t>
        <a:bodyPr/>
        <a:lstStyle/>
        <a:p>
          <a:r>
            <a:rPr lang="en-US" b="1" dirty="0"/>
            <a:t>Depersonalization – score  6-11 Moderate  </a:t>
          </a:r>
        </a:p>
      </dgm:t>
    </dgm:pt>
    <dgm:pt modelId="{36813181-D7FC-4173-8252-5744549ABB9B}" type="parTrans" cxnId="{E0D17807-671F-4D1A-8196-6A21E5F1D18C}">
      <dgm:prSet/>
      <dgm:spPr/>
      <dgm:t>
        <a:bodyPr/>
        <a:lstStyle/>
        <a:p>
          <a:endParaRPr lang="en-US"/>
        </a:p>
      </dgm:t>
    </dgm:pt>
    <dgm:pt modelId="{819BEFEA-F41C-4E38-AD1E-85FDE45E36B1}" type="sibTrans" cxnId="{E0D17807-671F-4D1A-8196-6A21E5F1D18C}">
      <dgm:prSet/>
      <dgm:spPr/>
      <dgm:t>
        <a:bodyPr/>
        <a:lstStyle/>
        <a:p>
          <a:endParaRPr lang="en-US"/>
        </a:p>
      </dgm:t>
    </dgm:pt>
    <dgm:pt modelId="{0DE4455D-ECDD-4E3A-B1F0-7DA8961D37C1}">
      <dgm:prSet/>
      <dgm:spPr/>
      <dgm:t>
        <a:bodyPr/>
        <a:lstStyle/>
        <a:p>
          <a:r>
            <a:rPr lang="en-US" b="1" dirty="0"/>
            <a:t>Personal Accomplishment   Over 40 good    Under  33 high BO-   decrease  in satisfaction –less work </a:t>
          </a:r>
        </a:p>
      </dgm:t>
    </dgm:pt>
    <dgm:pt modelId="{A0138EA4-D47E-4107-8BBA-5C5DB5113922}" type="parTrans" cxnId="{BBA980D9-9161-4588-BFCD-3B88A2F15759}">
      <dgm:prSet/>
      <dgm:spPr/>
      <dgm:t>
        <a:bodyPr/>
        <a:lstStyle/>
        <a:p>
          <a:endParaRPr lang="en-US"/>
        </a:p>
      </dgm:t>
    </dgm:pt>
    <dgm:pt modelId="{A6BEC424-B197-4D98-BCAA-3A7F555FBA65}" type="sibTrans" cxnId="{BBA980D9-9161-4588-BFCD-3B88A2F15759}">
      <dgm:prSet/>
      <dgm:spPr/>
      <dgm:t>
        <a:bodyPr/>
        <a:lstStyle/>
        <a:p>
          <a:endParaRPr lang="en-US"/>
        </a:p>
      </dgm:t>
    </dgm:pt>
    <dgm:pt modelId="{65AF1B3F-68A2-47ED-BB35-F2F896BFA922}" type="pres">
      <dgm:prSet presAssocID="{BFE83255-0135-4422-B9E8-741313D0A0D5}" presName="root" presStyleCnt="0">
        <dgm:presLayoutVars>
          <dgm:dir/>
          <dgm:resizeHandles val="exact"/>
        </dgm:presLayoutVars>
      </dgm:prSet>
      <dgm:spPr/>
    </dgm:pt>
    <dgm:pt modelId="{C1C5FDD1-08D2-4AB6-9FF9-8797036BAE84}" type="pres">
      <dgm:prSet presAssocID="{C39D334E-7980-4B1E-B685-EB3A497BF3FD}" presName="compNode" presStyleCnt="0"/>
      <dgm:spPr/>
    </dgm:pt>
    <dgm:pt modelId="{D4191902-4BF3-4B6D-B855-B3527800B3BA}" type="pres">
      <dgm:prSet presAssocID="{C39D334E-7980-4B1E-B685-EB3A497BF3FD}" presName="bgRect" presStyleLbl="bgShp" presStyleIdx="0" presStyleCnt="4"/>
      <dgm:spPr/>
    </dgm:pt>
    <dgm:pt modelId="{38AF5B49-6D62-4C38-84FD-8CAAC87304B2}" type="pres">
      <dgm:prSet presAssocID="{C39D334E-7980-4B1E-B685-EB3A497BF3F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7D0299D5-1437-4CE9-B645-B0FE53B7775E}" type="pres">
      <dgm:prSet presAssocID="{C39D334E-7980-4B1E-B685-EB3A497BF3FD}" presName="spaceRect" presStyleCnt="0"/>
      <dgm:spPr/>
    </dgm:pt>
    <dgm:pt modelId="{9DF78860-64E7-4B4C-9F62-4418C2ED6F73}" type="pres">
      <dgm:prSet presAssocID="{C39D334E-7980-4B1E-B685-EB3A497BF3FD}" presName="parTx" presStyleLbl="revTx" presStyleIdx="0" presStyleCnt="4">
        <dgm:presLayoutVars>
          <dgm:chMax val="0"/>
          <dgm:chPref val="0"/>
        </dgm:presLayoutVars>
      </dgm:prSet>
      <dgm:spPr/>
    </dgm:pt>
    <dgm:pt modelId="{E2E01F05-463B-4E70-84A3-D74C8F85C94C}" type="pres">
      <dgm:prSet presAssocID="{F2FCAF9F-E63E-4B0F-952D-CE6EEE41ED96}" presName="sibTrans" presStyleCnt="0"/>
      <dgm:spPr/>
    </dgm:pt>
    <dgm:pt modelId="{A294436F-B138-4C45-ADB4-8644CB9FF23E}" type="pres">
      <dgm:prSet presAssocID="{5C33BE34-F615-4FFC-9855-13DBB6BECAF1}" presName="compNode" presStyleCnt="0"/>
      <dgm:spPr/>
    </dgm:pt>
    <dgm:pt modelId="{84AFEE57-7B97-49F3-B907-006B7AC46505}" type="pres">
      <dgm:prSet presAssocID="{5C33BE34-F615-4FFC-9855-13DBB6BECAF1}" presName="bgRect" presStyleLbl="bgShp" presStyleIdx="1" presStyleCnt="4"/>
      <dgm:spPr/>
    </dgm:pt>
    <dgm:pt modelId="{0157EF28-1BCE-4169-BF6E-97F486CBBC22}" type="pres">
      <dgm:prSet presAssocID="{5C33BE34-F615-4FFC-9855-13DBB6BECAF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orried Face with No Fill"/>
        </a:ext>
      </dgm:extLst>
    </dgm:pt>
    <dgm:pt modelId="{ED4F4945-475D-4A03-8A06-4A92D87CA271}" type="pres">
      <dgm:prSet presAssocID="{5C33BE34-F615-4FFC-9855-13DBB6BECAF1}" presName="spaceRect" presStyleCnt="0"/>
      <dgm:spPr/>
    </dgm:pt>
    <dgm:pt modelId="{05570398-EF7C-4BF7-A05D-CB3BDACF0DCE}" type="pres">
      <dgm:prSet presAssocID="{5C33BE34-F615-4FFC-9855-13DBB6BECAF1}" presName="parTx" presStyleLbl="revTx" presStyleIdx="1" presStyleCnt="4">
        <dgm:presLayoutVars>
          <dgm:chMax val="0"/>
          <dgm:chPref val="0"/>
        </dgm:presLayoutVars>
      </dgm:prSet>
      <dgm:spPr/>
    </dgm:pt>
    <dgm:pt modelId="{BD6504A4-E8CF-4BCC-A8E0-3A4FE9A49D4F}" type="pres">
      <dgm:prSet presAssocID="{8C85F9E4-01F4-47FD-AC2D-2F9AD6B3FD03}" presName="sibTrans" presStyleCnt="0"/>
      <dgm:spPr/>
    </dgm:pt>
    <dgm:pt modelId="{BF302932-89C7-4E61-8A07-405D463025E6}" type="pres">
      <dgm:prSet presAssocID="{96D1DB2F-6E62-4E3A-938B-A16B1C054921}" presName="compNode" presStyleCnt="0"/>
      <dgm:spPr/>
    </dgm:pt>
    <dgm:pt modelId="{53E0FF8E-CE07-4D69-9923-9AD95EAE644E}" type="pres">
      <dgm:prSet presAssocID="{96D1DB2F-6E62-4E3A-938B-A16B1C054921}" presName="bgRect" presStyleLbl="bgShp" presStyleIdx="2" presStyleCnt="4"/>
      <dgm:spPr/>
    </dgm:pt>
    <dgm:pt modelId="{A25D5ECD-18B6-4317-AC57-9508FE692808}" type="pres">
      <dgm:prSet presAssocID="{96D1DB2F-6E62-4E3A-938B-A16B1C05492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Neutral Face with No Fill"/>
        </a:ext>
      </dgm:extLst>
    </dgm:pt>
    <dgm:pt modelId="{71681184-2173-4D7C-9495-A88153A37D4A}" type="pres">
      <dgm:prSet presAssocID="{96D1DB2F-6E62-4E3A-938B-A16B1C054921}" presName="spaceRect" presStyleCnt="0"/>
      <dgm:spPr/>
    </dgm:pt>
    <dgm:pt modelId="{B05EFAA4-D411-41BA-9F02-2F025797A16F}" type="pres">
      <dgm:prSet presAssocID="{96D1DB2F-6E62-4E3A-938B-A16B1C054921}" presName="parTx" presStyleLbl="revTx" presStyleIdx="2" presStyleCnt="4">
        <dgm:presLayoutVars>
          <dgm:chMax val="0"/>
          <dgm:chPref val="0"/>
        </dgm:presLayoutVars>
      </dgm:prSet>
      <dgm:spPr/>
    </dgm:pt>
    <dgm:pt modelId="{47D7562B-5D33-4394-BA56-76C0D6D983B4}" type="pres">
      <dgm:prSet presAssocID="{819BEFEA-F41C-4E38-AD1E-85FDE45E36B1}" presName="sibTrans" presStyleCnt="0"/>
      <dgm:spPr/>
    </dgm:pt>
    <dgm:pt modelId="{E42EDF30-6955-46C2-9C12-D7D488ACAC04}" type="pres">
      <dgm:prSet presAssocID="{0DE4455D-ECDD-4E3A-B1F0-7DA8961D37C1}" presName="compNode" presStyleCnt="0"/>
      <dgm:spPr/>
    </dgm:pt>
    <dgm:pt modelId="{6745A7C1-5F49-4DFA-AFCB-42C4322A901A}" type="pres">
      <dgm:prSet presAssocID="{0DE4455D-ECDD-4E3A-B1F0-7DA8961D37C1}" presName="bgRect" presStyleLbl="bgShp" presStyleIdx="3" presStyleCnt="4"/>
      <dgm:spPr/>
    </dgm:pt>
    <dgm:pt modelId="{FE8DDB00-BB4F-4DFE-8179-4B6BE4B582B7}" type="pres">
      <dgm:prSet presAssocID="{0DE4455D-ECDD-4E3A-B1F0-7DA8961D37C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Ribbon"/>
        </a:ext>
      </dgm:extLst>
    </dgm:pt>
    <dgm:pt modelId="{34DEB0B8-C2EB-4447-8379-6D22D4A258EE}" type="pres">
      <dgm:prSet presAssocID="{0DE4455D-ECDD-4E3A-B1F0-7DA8961D37C1}" presName="spaceRect" presStyleCnt="0"/>
      <dgm:spPr/>
    </dgm:pt>
    <dgm:pt modelId="{CA5CF6EC-8C2D-4E81-9DCE-78F5E93AE3CE}" type="pres">
      <dgm:prSet presAssocID="{0DE4455D-ECDD-4E3A-B1F0-7DA8961D37C1}" presName="parTx" presStyleLbl="revTx" presStyleIdx="3" presStyleCnt="4">
        <dgm:presLayoutVars>
          <dgm:chMax val="0"/>
          <dgm:chPref val="0"/>
        </dgm:presLayoutVars>
      </dgm:prSet>
      <dgm:spPr/>
    </dgm:pt>
  </dgm:ptLst>
  <dgm:cxnLst>
    <dgm:cxn modelId="{E0D17807-671F-4D1A-8196-6A21E5F1D18C}" srcId="{BFE83255-0135-4422-B9E8-741313D0A0D5}" destId="{96D1DB2F-6E62-4E3A-938B-A16B1C054921}" srcOrd="2" destOrd="0" parTransId="{36813181-D7FC-4173-8252-5744549ABB9B}" sibTransId="{819BEFEA-F41C-4E38-AD1E-85FDE45E36B1}"/>
    <dgm:cxn modelId="{35D77D0D-9B99-4A4C-8322-EE0AB671B155}" type="presOf" srcId="{96D1DB2F-6E62-4E3A-938B-A16B1C054921}" destId="{B05EFAA4-D411-41BA-9F02-2F025797A16F}" srcOrd="0" destOrd="0" presId="urn:microsoft.com/office/officeart/2018/2/layout/IconVerticalSolidList"/>
    <dgm:cxn modelId="{2D2F8E20-C295-4111-9208-9BAAD828E938}" srcId="{BFE83255-0135-4422-B9E8-741313D0A0D5}" destId="{C39D334E-7980-4B1E-B685-EB3A497BF3FD}" srcOrd="0" destOrd="0" parTransId="{BBDCC9B3-53F8-4465-9ED6-30D43757A95F}" sibTransId="{F2FCAF9F-E63E-4B0F-952D-CE6EEE41ED96}"/>
    <dgm:cxn modelId="{3388F5A5-E6F2-4688-8976-3DB8D27F3112}" type="presOf" srcId="{0DE4455D-ECDD-4E3A-B1F0-7DA8961D37C1}" destId="{CA5CF6EC-8C2D-4E81-9DCE-78F5E93AE3CE}" srcOrd="0" destOrd="0" presId="urn:microsoft.com/office/officeart/2018/2/layout/IconVerticalSolidList"/>
    <dgm:cxn modelId="{8AC02DD7-8A22-45FE-A507-FCAC413A26BD}" type="presOf" srcId="{C39D334E-7980-4B1E-B685-EB3A497BF3FD}" destId="{9DF78860-64E7-4B4C-9F62-4418C2ED6F73}" srcOrd="0" destOrd="0" presId="urn:microsoft.com/office/officeart/2018/2/layout/IconVerticalSolidList"/>
    <dgm:cxn modelId="{BBA980D9-9161-4588-BFCD-3B88A2F15759}" srcId="{BFE83255-0135-4422-B9E8-741313D0A0D5}" destId="{0DE4455D-ECDD-4E3A-B1F0-7DA8961D37C1}" srcOrd="3" destOrd="0" parTransId="{A0138EA4-D47E-4107-8BBA-5C5DB5113922}" sibTransId="{A6BEC424-B197-4D98-BCAA-3A7F555FBA65}"/>
    <dgm:cxn modelId="{EA59BBE5-C945-4B80-89C2-7E83AEED981B}" type="presOf" srcId="{BFE83255-0135-4422-B9E8-741313D0A0D5}" destId="{65AF1B3F-68A2-47ED-BB35-F2F896BFA922}" srcOrd="0" destOrd="0" presId="urn:microsoft.com/office/officeart/2018/2/layout/IconVerticalSolidList"/>
    <dgm:cxn modelId="{099D79F2-0166-40D4-8E41-368C2792D99D}" type="presOf" srcId="{5C33BE34-F615-4FFC-9855-13DBB6BECAF1}" destId="{05570398-EF7C-4BF7-A05D-CB3BDACF0DCE}" srcOrd="0" destOrd="0" presId="urn:microsoft.com/office/officeart/2018/2/layout/IconVerticalSolidList"/>
    <dgm:cxn modelId="{1BB866F7-4FB9-4D8E-8C90-6E5B3A6EF028}" srcId="{BFE83255-0135-4422-B9E8-741313D0A0D5}" destId="{5C33BE34-F615-4FFC-9855-13DBB6BECAF1}" srcOrd="1" destOrd="0" parTransId="{1283ADE2-DF78-4357-A40E-712114748C0A}" sibTransId="{8C85F9E4-01F4-47FD-AC2D-2F9AD6B3FD03}"/>
    <dgm:cxn modelId="{3D990906-49EC-4973-BB87-E4BAB42BC961}" type="presParOf" srcId="{65AF1B3F-68A2-47ED-BB35-F2F896BFA922}" destId="{C1C5FDD1-08D2-4AB6-9FF9-8797036BAE84}" srcOrd="0" destOrd="0" presId="urn:microsoft.com/office/officeart/2018/2/layout/IconVerticalSolidList"/>
    <dgm:cxn modelId="{C4A8A753-1C1D-42E5-B66A-53294C1D6FB2}" type="presParOf" srcId="{C1C5FDD1-08D2-4AB6-9FF9-8797036BAE84}" destId="{D4191902-4BF3-4B6D-B855-B3527800B3BA}" srcOrd="0" destOrd="0" presId="urn:microsoft.com/office/officeart/2018/2/layout/IconVerticalSolidList"/>
    <dgm:cxn modelId="{B40E284B-21C1-48AB-A77C-1C5164FD8D81}" type="presParOf" srcId="{C1C5FDD1-08D2-4AB6-9FF9-8797036BAE84}" destId="{38AF5B49-6D62-4C38-84FD-8CAAC87304B2}" srcOrd="1" destOrd="0" presId="urn:microsoft.com/office/officeart/2018/2/layout/IconVerticalSolidList"/>
    <dgm:cxn modelId="{978CDFBE-AF12-4893-8901-7720D4543E51}" type="presParOf" srcId="{C1C5FDD1-08D2-4AB6-9FF9-8797036BAE84}" destId="{7D0299D5-1437-4CE9-B645-B0FE53B7775E}" srcOrd="2" destOrd="0" presId="urn:microsoft.com/office/officeart/2018/2/layout/IconVerticalSolidList"/>
    <dgm:cxn modelId="{A31701BC-CDBF-4840-BF95-5CCF48AB9D11}" type="presParOf" srcId="{C1C5FDD1-08D2-4AB6-9FF9-8797036BAE84}" destId="{9DF78860-64E7-4B4C-9F62-4418C2ED6F73}" srcOrd="3" destOrd="0" presId="urn:microsoft.com/office/officeart/2018/2/layout/IconVerticalSolidList"/>
    <dgm:cxn modelId="{28E429D7-ED39-4144-8479-D74163D90D34}" type="presParOf" srcId="{65AF1B3F-68A2-47ED-BB35-F2F896BFA922}" destId="{E2E01F05-463B-4E70-84A3-D74C8F85C94C}" srcOrd="1" destOrd="0" presId="urn:microsoft.com/office/officeart/2018/2/layout/IconVerticalSolidList"/>
    <dgm:cxn modelId="{50D4A4C5-1A42-45CE-B74B-F73727F940F6}" type="presParOf" srcId="{65AF1B3F-68A2-47ED-BB35-F2F896BFA922}" destId="{A294436F-B138-4C45-ADB4-8644CB9FF23E}" srcOrd="2" destOrd="0" presId="urn:microsoft.com/office/officeart/2018/2/layout/IconVerticalSolidList"/>
    <dgm:cxn modelId="{CC87759C-0706-4D5E-9FAB-6808A7FAF186}" type="presParOf" srcId="{A294436F-B138-4C45-ADB4-8644CB9FF23E}" destId="{84AFEE57-7B97-49F3-B907-006B7AC46505}" srcOrd="0" destOrd="0" presId="urn:microsoft.com/office/officeart/2018/2/layout/IconVerticalSolidList"/>
    <dgm:cxn modelId="{BFE0E4A5-9C2C-4357-B36B-1AEF78C56B62}" type="presParOf" srcId="{A294436F-B138-4C45-ADB4-8644CB9FF23E}" destId="{0157EF28-1BCE-4169-BF6E-97F486CBBC22}" srcOrd="1" destOrd="0" presId="urn:microsoft.com/office/officeart/2018/2/layout/IconVerticalSolidList"/>
    <dgm:cxn modelId="{6940C993-BA24-4D1D-A3BE-C3D9ADC05376}" type="presParOf" srcId="{A294436F-B138-4C45-ADB4-8644CB9FF23E}" destId="{ED4F4945-475D-4A03-8A06-4A92D87CA271}" srcOrd="2" destOrd="0" presId="urn:microsoft.com/office/officeart/2018/2/layout/IconVerticalSolidList"/>
    <dgm:cxn modelId="{24C6150E-31B2-4C12-83B2-4D628BE15066}" type="presParOf" srcId="{A294436F-B138-4C45-ADB4-8644CB9FF23E}" destId="{05570398-EF7C-4BF7-A05D-CB3BDACF0DCE}" srcOrd="3" destOrd="0" presId="urn:microsoft.com/office/officeart/2018/2/layout/IconVerticalSolidList"/>
    <dgm:cxn modelId="{7C4627FD-4D5D-4FD2-A5E5-1E2C5B0E1433}" type="presParOf" srcId="{65AF1B3F-68A2-47ED-BB35-F2F896BFA922}" destId="{BD6504A4-E8CF-4BCC-A8E0-3A4FE9A49D4F}" srcOrd="3" destOrd="0" presId="urn:microsoft.com/office/officeart/2018/2/layout/IconVerticalSolidList"/>
    <dgm:cxn modelId="{A171EBCB-65C7-4C10-905C-F5B00C754C47}" type="presParOf" srcId="{65AF1B3F-68A2-47ED-BB35-F2F896BFA922}" destId="{BF302932-89C7-4E61-8A07-405D463025E6}" srcOrd="4" destOrd="0" presId="urn:microsoft.com/office/officeart/2018/2/layout/IconVerticalSolidList"/>
    <dgm:cxn modelId="{D72B353B-7C4B-4400-96F7-9E834DA9AA88}" type="presParOf" srcId="{BF302932-89C7-4E61-8A07-405D463025E6}" destId="{53E0FF8E-CE07-4D69-9923-9AD95EAE644E}" srcOrd="0" destOrd="0" presId="urn:microsoft.com/office/officeart/2018/2/layout/IconVerticalSolidList"/>
    <dgm:cxn modelId="{8ECB9C28-465B-40E6-8B3E-778A78894BF8}" type="presParOf" srcId="{BF302932-89C7-4E61-8A07-405D463025E6}" destId="{A25D5ECD-18B6-4317-AC57-9508FE692808}" srcOrd="1" destOrd="0" presId="urn:microsoft.com/office/officeart/2018/2/layout/IconVerticalSolidList"/>
    <dgm:cxn modelId="{C0D135F8-787B-4800-9ECD-7E2EF8F92701}" type="presParOf" srcId="{BF302932-89C7-4E61-8A07-405D463025E6}" destId="{71681184-2173-4D7C-9495-A88153A37D4A}" srcOrd="2" destOrd="0" presId="urn:microsoft.com/office/officeart/2018/2/layout/IconVerticalSolidList"/>
    <dgm:cxn modelId="{9044C28B-7CAE-48E7-9273-B8588E033B1E}" type="presParOf" srcId="{BF302932-89C7-4E61-8A07-405D463025E6}" destId="{B05EFAA4-D411-41BA-9F02-2F025797A16F}" srcOrd="3" destOrd="0" presId="urn:microsoft.com/office/officeart/2018/2/layout/IconVerticalSolidList"/>
    <dgm:cxn modelId="{065E50E3-5AD5-4772-9566-DC498C293D3E}" type="presParOf" srcId="{65AF1B3F-68A2-47ED-BB35-F2F896BFA922}" destId="{47D7562B-5D33-4394-BA56-76C0D6D983B4}" srcOrd="5" destOrd="0" presId="urn:microsoft.com/office/officeart/2018/2/layout/IconVerticalSolidList"/>
    <dgm:cxn modelId="{D6AC95C7-71A1-413D-9250-096F132627D6}" type="presParOf" srcId="{65AF1B3F-68A2-47ED-BB35-F2F896BFA922}" destId="{E42EDF30-6955-46C2-9C12-D7D488ACAC04}" srcOrd="6" destOrd="0" presId="urn:microsoft.com/office/officeart/2018/2/layout/IconVerticalSolidList"/>
    <dgm:cxn modelId="{C8526BBB-B629-4BE7-B61F-347D219945ED}" type="presParOf" srcId="{E42EDF30-6955-46C2-9C12-D7D488ACAC04}" destId="{6745A7C1-5F49-4DFA-AFCB-42C4322A901A}" srcOrd="0" destOrd="0" presId="urn:microsoft.com/office/officeart/2018/2/layout/IconVerticalSolidList"/>
    <dgm:cxn modelId="{3DB5ABAE-68E4-4068-8347-2F673E75F69E}" type="presParOf" srcId="{E42EDF30-6955-46C2-9C12-D7D488ACAC04}" destId="{FE8DDB00-BB4F-4DFE-8179-4B6BE4B582B7}" srcOrd="1" destOrd="0" presId="urn:microsoft.com/office/officeart/2018/2/layout/IconVerticalSolidList"/>
    <dgm:cxn modelId="{D0B15896-9D1A-44ED-9A5E-D3161929C2E7}" type="presParOf" srcId="{E42EDF30-6955-46C2-9C12-D7D488ACAC04}" destId="{34DEB0B8-C2EB-4447-8379-6D22D4A258EE}" srcOrd="2" destOrd="0" presId="urn:microsoft.com/office/officeart/2018/2/layout/IconVerticalSolidList"/>
    <dgm:cxn modelId="{B2D9ECF2-FCE6-4534-BA21-537B61281463}" type="presParOf" srcId="{E42EDF30-6955-46C2-9C12-D7D488ACAC04}" destId="{CA5CF6EC-8C2D-4E81-9DCE-78F5E93AE3C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A3A8E0F-709F-4943-9F6F-7D3DD0476A37}" type="doc">
      <dgm:prSet loTypeId="urn:microsoft.com/office/officeart/2008/layout/LinedList" loCatId="list" qsTypeId="urn:microsoft.com/office/officeart/2005/8/quickstyle/simple2" qsCatId="simple" csTypeId="urn:microsoft.com/office/officeart/2005/8/colors/colorful2" csCatId="colorful" phldr="1"/>
      <dgm:spPr/>
      <dgm:t>
        <a:bodyPr/>
        <a:lstStyle/>
        <a:p>
          <a:endParaRPr lang="en-US"/>
        </a:p>
      </dgm:t>
    </dgm:pt>
    <dgm:pt modelId="{E8F8DC16-B8A7-4AF5-ADAD-25B8AD0BFDC0}">
      <dgm:prSet/>
      <dgm:spPr/>
      <dgm:t>
        <a:bodyPr/>
        <a:lstStyle/>
        <a:p>
          <a:r>
            <a:rPr lang="en-US" dirty="0"/>
            <a:t>Unrelenting stressful events overwhelms your ego strengths and leads to exhaustion</a:t>
          </a:r>
        </a:p>
      </dgm:t>
    </dgm:pt>
    <dgm:pt modelId="{F47B02DB-CE41-4954-A9DB-8A514D8712F4}" type="parTrans" cxnId="{6F1061FD-0E46-4544-B145-7740E136B878}">
      <dgm:prSet/>
      <dgm:spPr/>
      <dgm:t>
        <a:bodyPr/>
        <a:lstStyle/>
        <a:p>
          <a:endParaRPr lang="en-US"/>
        </a:p>
      </dgm:t>
    </dgm:pt>
    <dgm:pt modelId="{088EC88D-B357-4C32-A142-EDD0665CE8BE}" type="sibTrans" cxnId="{6F1061FD-0E46-4544-B145-7740E136B878}">
      <dgm:prSet/>
      <dgm:spPr/>
      <dgm:t>
        <a:bodyPr/>
        <a:lstStyle/>
        <a:p>
          <a:endParaRPr lang="en-US"/>
        </a:p>
      </dgm:t>
    </dgm:pt>
    <dgm:pt modelId="{10B8B237-6EBA-4613-BBEA-B1A47B8B8526}">
      <dgm:prSet/>
      <dgm:spPr/>
      <dgm:t>
        <a:bodyPr/>
        <a:lstStyle/>
        <a:p>
          <a:r>
            <a:rPr lang="en-US" dirty="0"/>
            <a:t>Chronic stress can actually shrink the Hippocampus so that your problem- solving skills falter with bad judgment</a:t>
          </a:r>
        </a:p>
      </dgm:t>
    </dgm:pt>
    <dgm:pt modelId="{BB613BAE-2A74-47B7-9881-1ED577A0C0A1}" type="parTrans" cxnId="{7C87E59E-FD01-43B6-B386-21992A6742D9}">
      <dgm:prSet/>
      <dgm:spPr/>
      <dgm:t>
        <a:bodyPr/>
        <a:lstStyle/>
        <a:p>
          <a:endParaRPr lang="en-US"/>
        </a:p>
      </dgm:t>
    </dgm:pt>
    <dgm:pt modelId="{AC1E70E9-1556-4C4B-8688-C4BBFFEB64CB}" type="sibTrans" cxnId="{7C87E59E-FD01-43B6-B386-21992A6742D9}">
      <dgm:prSet/>
      <dgm:spPr/>
      <dgm:t>
        <a:bodyPr/>
        <a:lstStyle/>
        <a:p>
          <a:endParaRPr lang="en-US"/>
        </a:p>
      </dgm:t>
    </dgm:pt>
    <dgm:pt modelId="{C360B6AB-9A3F-480F-B0DF-3FA9750E7B94}">
      <dgm:prSet/>
      <dgm:spPr/>
      <dgm:t>
        <a:bodyPr/>
        <a:lstStyle/>
        <a:p>
          <a:r>
            <a:rPr lang="en-US" dirty="0"/>
            <a:t>External stress awakens old trauma and triggers unconscious emotional conflict and instinctual behavior  </a:t>
          </a:r>
        </a:p>
      </dgm:t>
    </dgm:pt>
    <dgm:pt modelId="{12A05F65-35EB-4EF9-B7AB-C4399FBA1013}" type="parTrans" cxnId="{CDD43C37-6C52-4F55-9DAC-D7B9612C4326}">
      <dgm:prSet/>
      <dgm:spPr/>
      <dgm:t>
        <a:bodyPr/>
        <a:lstStyle/>
        <a:p>
          <a:endParaRPr lang="en-US"/>
        </a:p>
      </dgm:t>
    </dgm:pt>
    <dgm:pt modelId="{8D89879D-10BF-41CE-B3D3-DE219E906169}" type="sibTrans" cxnId="{CDD43C37-6C52-4F55-9DAC-D7B9612C4326}">
      <dgm:prSet/>
      <dgm:spPr/>
      <dgm:t>
        <a:bodyPr/>
        <a:lstStyle/>
        <a:p>
          <a:endParaRPr lang="en-US"/>
        </a:p>
      </dgm:t>
    </dgm:pt>
    <dgm:pt modelId="{2C4D14B2-B46D-45F3-93BD-9E6DFB9F8329}">
      <dgm:prSet/>
      <dgm:spPr/>
      <dgm:t>
        <a:bodyPr/>
        <a:lstStyle/>
        <a:p>
          <a:r>
            <a:rPr lang="en-US" dirty="0"/>
            <a:t>Malpractice Lawsuit is one type of external stressor that becomes  emotionally distressing and evokes inner conflict, shame, guilt, anxiety fear of loss</a:t>
          </a:r>
        </a:p>
      </dgm:t>
    </dgm:pt>
    <dgm:pt modelId="{B82CB7F3-6926-49A1-97A6-C6652DD9B50E}" type="parTrans" cxnId="{A657524C-8FC9-4B3A-BDF8-51DD5F7E967E}">
      <dgm:prSet/>
      <dgm:spPr/>
      <dgm:t>
        <a:bodyPr/>
        <a:lstStyle/>
        <a:p>
          <a:endParaRPr lang="en-US"/>
        </a:p>
      </dgm:t>
    </dgm:pt>
    <dgm:pt modelId="{AA327A0F-FE55-4532-AA9D-58F415E7CAC6}" type="sibTrans" cxnId="{A657524C-8FC9-4B3A-BDF8-51DD5F7E967E}">
      <dgm:prSet/>
      <dgm:spPr/>
      <dgm:t>
        <a:bodyPr/>
        <a:lstStyle/>
        <a:p>
          <a:endParaRPr lang="en-US"/>
        </a:p>
      </dgm:t>
    </dgm:pt>
    <dgm:pt modelId="{03939E9B-9722-414D-BAD1-2C61D2BBECFE}">
      <dgm:prSet/>
      <dgm:spPr/>
      <dgm:t>
        <a:bodyPr/>
        <a:lstStyle/>
        <a:p>
          <a:endParaRPr lang="en-US" dirty="0"/>
        </a:p>
      </dgm:t>
    </dgm:pt>
    <dgm:pt modelId="{C9C37D85-C4E8-4D87-A17E-669E72B57460}" type="parTrans" cxnId="{8DAFDE4C-28BE-4320-A2C6-5288C6F54D99}">
      <dgm:prSet/>
      <dgm:spPr/>
      <dgm:t>
        <a:bodyPr/>
        <a:lstStyle/>
        <a:p>
          <a:endParaRPr lang="en-US"/>
        </a:p>
      </dgm:t>
    </dgm:pt>
    <dgm:pt modelId="{FE7E4739-F58F-4C47-84E9-F0E598A7D051}" type="sibTrans" cxnId="{8DAFDE4C-28BE-4320-A2C6-5288C6F54D99}">
      <dgm:prSet/>
      <dgm:spPr/>
      <dgm:t>
        <a:bodyPr/>
        <a:lstStyle/>
        <a:p>
          <a:endParaRPr lang="en-US"/>
        </a:p>
      </dgm:t>
    </dgm:pt>
    <dgm:pt modelId="{DFC1DF96-84E8-4894-AC5A-5FFD52101ACF}" type="pres">
      <dgm:prSet presAssocID="{3A3A8E0F-709F-4943-9F6F-7D3DD0476A37}" presName="vert0" presStyleCnt="0">
        <dgm:presLayoutVars>
          <dgm:dir/>
          <dgm:animOne val="branch"/>
          <dgm:animLvl val="lvl"/>
        </dgm:presLayoutVars>
      </dgm:prSet>
      <dgm:spPr/>
    </dgm:pt>
    <dgm:pt modelId="{D90785B8-80EC-4C76-983C-C512980FFB57}" type="pres">
      <dgm:prSet presAssocID="{E8F8DC16-B8A7-4AF5-ADAD-25B8AD0BFDC0}" presName="thickLine" presStyleLbl="alignNode1" presStyleIdx="0" presStyleCnt="5"/>
      <dgm:spPr/>
    </dgm:pt>
    <dgm:pt modelId="{69DFD78A-2B11-4562-9BBC-4880F6CED998}" type="pres">
      <dgm:prSet presAssocID="{E8F8DC16-B8A7-4AF5-ADAD-25B8AD0BFDC0}" presName="horz1" presStyleCnt="0"/>
      <dgm:spPr/>
    </dgm:pt>
    <dgm:pt modelId="{2C55C700-E232-4BF9-81F1-B7EF08C5F78D}" type="pres">
      <dgm:prSet presAssocID="{E8F8DC16-B8A7-4AF5-ADAD-25B8AD0BFDC0}" presName="tx1" presStyleLbl="revTx" presStyleIdx="0" presStyleCnt="5"/>
      <dgm:spPr/>
    </dgm:pt>
    <dgm:pt modelId="{EF251DCC-75BA-4E74-A867-BA91FB4C25C9}" type="pres">
      <dgm:prSet presAssocID="{E8F8DC16-B8A7-4AF5-ADAD-25B8AD0BFDC0}" presName="vert1" presStyleCnt="0"/>
      <dgm:spPr/>
    </dgm:pt>
    <dgm:pt modelId="{818F78C8-ACB4-4F22-8908-10E96E547259}" type="pres">
      <dgm:prSet presAssocID="{10B8B237-6EBA-4613-BBEA-B1A47B8B8526}" presName="thickLine" presStyleLbl="alignNode1" presStyleIdx="1" presStyleCnt="5"/>
      <dgm:spPr/>
    </dgm:pt>
    <dgm:pt modelId="{1910358B-2E97-4119-929D-D9A28EBAE8D5}" type="pres">
      <dgm:prSet presAssocID="{10B8B237-6EBA-4613-BBEA-B1A47B8B8526}" presName="horz1" presStyleCnt="0"/>
      <dgm:spPr/>
    </dgm:pt>
    <dgm:pt modelId="{E960F1BC-146F-4E5F-AC2B-E75171C6DB0C}" type="pres">
      <dgm:prSet presAssocID="{10B8B237-6EBA-4613-BBEA-B1A47B8B8526}" presName="tx1" presStyleLbl="revTx" presStyleIdx="1" presStyleCnt="5"/>
      <dgm:spPr/>
    </dgm:pt>
    <dgm:pt modelId="{C5D1EB5B-409D-4EA6-B58A-4E18E12A2735}" type="pres">
      <dgm:prSet presAssocID="{10B8B237-6EBA-4613-BBEA-B1A47B8B8526}" presName="vert1" presStyleCnt="0"/>
      <dgm:spPr/>
    </dgm:pt>
    <dgm:pt modelId="{4DB83A7E-1AD8-4BDC-9F9B-A1D2F1D319C2}" type="pres">
      <dgm:prSet presAssocID="{C360B6AB-9A3F-480F-B0DF-3FA9750E7B94}" presName="thickLine" presStyleLbl="alignNode1" presStyleIdx="2" presStyleCnt="5"/>
      <dgm:spPr/>
    </dgm:pt>
    <dgm:pt modelId="{31132CB0-8696-4599-B251-14D8B4C3CAED}" type="pres">
      <dgm:prSet presAssocID="{C360B6AB-9A3F-480F-B0DF-3FA9750E7B94}" presName="horz1" presStyleCnt="0"/>
      <dgm:spPr/>
    </dgm:pt>
    <dgm:pt modelId="{387FBDB8-1A5F-48FE-BBFC-74ECDA569AAF}" type="pres">
      <dgm:prSet presAssocID="{C360B6AB-9A3F-480F-B0DF-3FA9750E7B94}" presName="tx1" presStyleLbl="revTx" presStyleIdx="2" presStyleCnt="5"/>
      <dgm:spPr/>
    </dgm:pt>
    <dgm:pt modelId="{33448E25-AE19-4615-BBE7-BE07C1B2E892}" type="pres">
      <dgm:prSet presAssocID="{C360B6AB-9A3F-480F-B0DF-3FA9750E7B94}" presName="vert1" presStyleCnt="0"/>
      <dgm:spPr/>
    </dgm:pt>
    <dgm:pt modelId="{72267CAE-79DF-49D1-B2DC-786F5F190D87}" type="pres">
      <dgm:prSet presAssocID="{2C4D14B2-B46D-45F3-93BD-9E6DFB9F8329}" presName="thickLine" presStyleLbl="alignNode1" presStyleIdx="3" presStyleCnt="5"/>
      <dgm:spPr/>
    </dgm:pt>
    <dgm:pt modelId="{C64340D7-3273-4E5A-9DB0-8369AD43A99A}" type="pres">
      <dgm:prSet presAssocID="{2C4D14B2-B46D-45F3-93BD-9E6DFB9F8329}" presName="horz1" presStyleCnt="0"/>
      <dgm:spPr/>
    </dgm:pt>
    <dgm:pt modelId="{7B601853-FF82-44B0-B74C-05457D3504CC}" type="pres">
      <dgm:prSet presAssocID="{2C4D14B2-B46D-45F3-93BD-9E6DFB9F8329}" presName="tx1" presStyleLbl="revTx" presStyleIdx="3" presStyleCnt="5"/>
      <dgm:spPr/>
    </dgm:pt>
    <dgm:pt modelId="{C392B6B5-C17F-4B12-BC50-EB58907BAB23}" type="pres">
      <dgm:prSet presAssocID="{2C4D14B2-B46D-45F3-93BD-9E6DFB9F8329}" presName="vert1" presStyleCnt="0"/>
      <dgm:spPr/>
    </dgm:pt>
    <dgm:pt modelId="{255643D2-4010-4AF8-839B-8AAD21C3FD58}" type="pres">
      <dgm:prSet presAssocID="{03939E9B-9722-414D-BAD1-2C61D2BBECFE}" presName="thickLine" presStyleLbl="alignNode1" presStyleIdx="4" presStyleCnt="5"/>
      <dgm:spPr/>
    </dgm:pt>
    <dgm:pt modelId="{3EC855C6-BDB5-4686-B120-2701185DF882}" type="pres">
      <dgm:prSet presAssocID="{03939E9B-9722-414D-BAD1-2C61D2BBECFE}" presName="horz1" presStyleCnt="0"/>
      <dgm:spPr/>
    </dgm:pt>
    <dgm:pt modelId="{6B5A6EA1-6603-43A9-8B55-8D9C507FD195}" type="pres">
      <dgm:prSet presAssocID="{03939E9B-9722-414D-BAD1-2C61D2BBECFE}" presName="tx1" presStyleLbl="revTx" presStyleIdx="4" presStyleCnt="5"/>
      <dgm:spPr/>
    </dgm:pt>
    <dgm:pt modelId="{F902B755-4EDE-48BD-BD69-E58C0D1A2ABC}" type="pres">
      <dgm:prSet presAssocID="{03939E9B-9722-414D-BAD1-2C61D2BBECFE}" presName="vert1" presStyleCnt="0"/>
      <dgm:spPr/>
    </dgm:pt>
  </dgm:ptLst>
  <dgm:cxnLst>
    <dgm:cxn modelId="{2D602900-6D64-4DA6-8251-630F1701D7EA}" type="presOf" srcId="{10B8B237-6EBA-4613-BBEA-B1A47B8B8526}" destId="{E960F1BC-146F-4E5F-AC2B-E75171C6DB0C}" srcOrd="0" destOrd="0" presId="urn:microsoft.com/office/officeart/2008/layout/LinedList"/>
    <dgm:cxn modelId="{CDD43C37-6C52-4F55-9DAC-D7B9612C4326}" srcId="{3A3A8E0F-709F-4943-9F6F-7D3DD0476A37}" destId="{C360B6AB-9A3F-480F-B0DF-3FA9750E7B94}" srcOrd="2" destOrd="0" parTransId="{12A05F65-35EB-4EF9-B7AB-C4399FBA1013}" sibTransId="{8D89879D-10BF-41CE-B3D3-DE219E906169}"/>
    <dgm:cxn modelId="{267DD165-DC96-4ED5-AD27-266E9B2E5648}" type="presOf" srcId="{C360B6AB-9A3F-480F-B0DF-3FA9750E7B94}" destId="{387FBDB8-1A5F-48FE-BBFC-74ECDA569AAF}" srcOrd="0" destOrd="0" presId="urn:microsoft.com/office/officeart/2008/layout/LinedList"/>
    <dgm:cxn modelId="{A657524C-8FC9-4B3A-BDF8-51DD5F7E967E}" srcId="{3A3A8E0F-709F-4943-9F6F-7D3DD0476A37}" destId="{2C4D14B2-B46D-45F3-93BD-9E6DFB9F8329}" srcOrd="3" destOrd="0" parTransId="{B82CB7F3-6926-49A1-97A6-C6652DD9B50E}" sibTransId="{AA327A0F-FE55-4532-AA9D-58F415E7CAC6}"/>
    <dgm:cxn modelId="{8DAFDE4C-28BE-4320-A2C6-5288C6F54D99}" srcId="{3A3A8E0F-709F-4943-9F6F-7D3DD0476A37}" destId="{03939E9B-9722-414D-BAD1-2C61D2BBECFE}" srcOrd="4" destOrd="0" parTransId="{C9C37D85-C4E8-4D87-A17E-669E72B57460}" sibTransId="{FE7E4739-F58F-4C47-84E9-F0E598A7D051}"/>
    <dgm:cxn modelId="{B5CF2F8A-D00F-430A-B316-751311EC4F02}" type="presOf" srcId="{3A3A8E0F-709F-4943-9F6F-7D3DD0476A37}" destId="{DFC1DF96-84E8-4894-AC5A-5FFD52101ACF}" srcOrd="0" destOrd="0" presId="urn:microsoft.com/office/officeart/2008/layout/LinedList"/>
    <dgm:cxn modelId="{60F7859C-5A84-4B3E-B6FE-26D51655324E}" type="presOf" srcId="{2C4D14B2-B46D-45F3-93BD-9E6DFB9F8329}" destId="{7B601853-FF82-44B0-B74C-05457D3504CC}" srcOrd="0" destOrd="0" presId="urn:microsoft.com/office/officeart/2008/layout/LinedList"/>
    <dgm:cxn modelId="{7C87E59E-FD01-43B6-B386-21992A6742D9}" srcId="{3A3A8E0F-709F-4943-9F6F-7D3DD0476A37}" destId="{10B8B237-6EBA-4613-BBEA-B1A47B8B8526}" srcOrd="1" destOrd="0" parTransId="{BB613BAE-2A74-47B7-9881-1ED577A0C0A1}" sibTransId="{AC1E70E9-1556-4C4B-8688-C4BBFFEB64CB}"/>
    <dgm:cxn modelId="{BE2616AD-26EB-43C1-9C61-13037BBDF442}" type="presOf" srcId="{E8F8DC16-B8A7-4AF5-ADAD-25B8AD0BFDC0}" destId="{2C55C700-E232-4BF9-81F1-B7EF08C5F78D}" srcOrd="0" destOrd="0" presId="urn:microsoft.com/office/officeart/2008/layout/LinedList"/>
    <dgm:cxn modelId="{66DB92EB-CBFF-4FC1-8BF6-09A4D6B4126C}" type="presOf" srcId="{03939E9B-9722-414D-BAD1-2C61D2BBECFE}" destId="{6B5A6EA1-6603-43A9-8B55-8D9C507FD195}" srcOrd="0" destOrd="0" presId="urn:microsoft.com/office/officeart/2008/layout/LinedList"/>
    <dgm:cxn modelId="{6F1061FD-0E46-4544-B145-7740E136B878}" srcId="{3A3A8E0F-709F-4943-9F6F-7D3DD0476A37}" destId="{E8F8DC16-B8A7-4AF5-ADAD-25B8AD0BFDC0}" srcOrd="0" destOrd="0" parTransId="{F47B02DB-CE41-4954-A9DB-8A514D8712F4}" sibTransId="{088EC88D-B357-4C32-A142-EDD0665CE8BE}"/>
    <dgm:cxn modelId="{543A0600-387E-499F-AAD6-FBC8714894B7}" type="presParOf" srcId="{DFC1DF96-84E8-4894-AC5A-5FFD52101ACF}" destId="{D90785B8-80EC-4C76-983C-C512980FFB57}" srcOrd="0" destOrd="0" presId="urn:microsoft.com/office/officeart/2008/layout/LinedList"/>
    <dgm:cxn modelId="{9D3786A7-1BFD-4441-9295-1081C1807AE4}" type="presParOf" srcId="{DFC1DF96-84E8-4894-AC5A-5FFD52101ACF}" destId="{69DFD78A-2B11-4562-9BBC-4880F6CED998}" srcOrd="1" destOrd="0" presId="urn:microsoft.com/office/officeart/2008/layout/LinedList"/>
    <dgm:cxn modelId="{A85B5F95-53F3-41E8-840E-498C6AACB292}" type="presParOf" srcId="{69DFD78A-2B11-4562-9BBC-4880F6CED998}" destId="{2C55C700-E232-4BF9-81F1-B7EF08C5F78D}" srcOrd="0" destOrd="0" presId="urn:microsoft.com/office/officeart/2008/layout/LinedList"/>
    <dgm:cxn modelId="{C44B92B9-4650-41BB-820F-011DA41855EE}" type="presParOf" srcId="{69DFD78A-2B11-4562-9BBC-4880F6CED998}" destId="{EF251DCC-75BA-4E74-A867-BA91FB4C25C9}" srcOrd="1" destOrd="0" presId="urn:microsoft.com/office/officeart/2008/layout/LinedList"/>
    <dgm:cxn modelId="{44FD61EE-9390-4444-865A-C985F0125E03}" type="presParOf" srcId="{DFC1DF96-84E8-4894-AC5A-5FFD52101ACF}" destId="{818F78C8-ACB4-4F22-8908-10E96E547259}" srcOrd="2" destOrd="0" presId="urn:microsoft.com/office/officeart/2008/layout/LinedList"/>
    <dgm:cxn modelId="{303CD6ED-BB2A-4B94-A29D-D7CDE79E2F0E}" type="presParOf" srcId="{DFC1DF96-84E8-4894-AC5A-5FFD52101ACF}" destId="{1910358B-2E97-4119-929D-D9A28EBAE8D5}" srcOrd="3" destOrd="0" presId="urn:microsoft.com/office/officeart/2008/layout/LinedList"/>
    <dgm:cxn modelId="{8469DB3C-94DB-483A-AF41-39445F9B4334}" type="presParOf" srcId="{1910358B-2E97-4119-929D-D9A28EBAE8D5}" destId="{E960F1BC-146F-4E5F-AC2B-E75171C6DB0C}" srcOrd="0" destOrd="0" presId="urn:microsoft.com/office/officeart/2008/layout/LinedList"/>
    <dgm:cxn modelId="{890AF3A9-E837-47ED-9E80-5FBF96F33828}" type="presParOf" srcId="{1910358B-2E97-4119-929D-D9A28EBAE8D5}" destId="{C5D1EB5B-409D-4EA6-B58A-4E18E12A2735}" srcOrd="1" destOrd="0" presId="urn:microsoft.com/office/officeart/2008/layout/LinedList"/>
    <dgm:cxn modelId="{7AB86856-EB4B-4D12-8B84-FCA693BEA16B}" type="presParOf" srcId="{DFC1DF96-84E8-4894-AC5A-5FFD52101ACF}" destId="{4DB83A7E-1AD8-4BDC-9F9B-A1D2F1D319C2}" srcOrd="4" destOrd="0" presId="urn:microsoft.com/office/officeart/2008/layout/LinedList"/>
    <dgm:cxn modelId="{E82FC457-B4F4-44A9-8800-CD1A3C4F23CA}" type="presParOf" srcId="{DFC1DF96-84E8-4894-AC5A-5FFD52101ACF}" destId="{31132CB0-8696-4599-B251-14D8B4C3CAED}" srcOrd="5" destOrd="0" presId="urn:microsoft.com/office/officeart/2008/layout/LinedList"/>
    <dgm:cxn modelId="{22FCB0C5-84B6-4B63-9E14-6545A425EBF9}" type="presParOf" srcId="{31132CB0-8696-4599-B251-14D8B4C3CAED}" destId="{387FBDB8-1A5F-48FE-BBFC-74ECDA569AAF}" srcOrd="0" destOrd="0" presId="urn:microsoft.com/office/officeart/2008/layout/LinedList"/>
    <dgm:cxn modelId="{C999309B-DA21-490F-88FA-F2EE171A00AA}" type="presParOf" srcId="{31132CB0-8696-4599-B251-14D8B4C3CAED}" destId="{33448E25-AE19-4615-BBE7-BE07C1B2E892}" srcOrd="1" destOrd="0" presId="urn:microsoft.com/office/officeart/2008/layout/LinedList"/>
    <dgm:cxn modelId="{1B784490-7D25-4B8B-A995-6753519C0D80}" type="presParOf" srcId="{DFC1DF96-84E8-4894-AC5A-5FFD52101ACF}" destId="{72267CAE-79DF-49D1-B2DC-786F5F190D87}" srcOrd="6" destOrd="0" presId="urn:microsoft.com/office/officeart/2008/layout/LinedList"/>
    <dgm:cxn modelId="{9756A3A6-D7E9-4F42-9E4C-041CE28D6CBF}" type="presParOf" srcId="{DFC1DF96-84E8-4894-AC5A-5FFD52101ACF}" destId="{C64340D7-3273-4E5A-9DB0-8369AD43A99A}" srcOrd="7" destOrd="0" presId="urn:microsoft.com/office/officeart/2008/layout/LinedList"/>
    <dgm:cxn modelId="{0F41557B-9E3B-4B2D-9F13-3BF0A1F36440}" type="presParOf" srcId="{C64340D7-3273-4E5A-9DB0-8369AD43A99A}" destId="{7B601853-FF82-44B0-B74C-05457D3504CC}" srcOrd="0" destOrd="0" presId="urn:microsoft.com/office/officeart/2008/layout/LinedList"/>
    <dgm:cxn modelId="{27E31757-4438-4134-A38F-B9903430A97B}" type="presParOf" srcId="{C64340D7-3273-4E5A-9DB0-8369AD43A99A}" destId="{C392B6B5-C17F-4B12-BC50-EB58907BAB23}" srcOrd="1" destOrd="0" presId="urn:microsoft.com/office/officeart/2008/layout/LinedList"/>
    <dgm:cxn modelId="{F79DB035-856F-4924-BC3A-63F2D5CC6B34}" type="presParOf" srcId="{DFC1DF96-84E8-4894-AC5A-5FFD52101ACF}" destId="{255643D2-4010-4AF8-839B-8AAD21C3FD58}" srcOrd="8" destOrd="0" presId="urn:microsoft.com/office/officeart/2008/layout/LinedList"/>
    <dgm:cxn modelId="{E6D6030B-E9CF-47B5-A113-36E7621B72D2}" type="presParOf" srcId="{DFC1DF96-84E8-4894-AC5A-5FFD52101ACF}" destId="{3EC855C6-BDB5-4686-B120-2701185DF882}" srcOrd="9" destOrd="0" presId="urn:microsoft.com/office/officeart/2008/layout/LinedList"/>
    <dgm:cxn modelId="{81090059-814A-49E8-9D29-6BEC6C66ABF0}" type="presParOf" srcId="{3EC855C6-BDB5-4686-B120-2701185DF882}" destId="{6B5A6EA1-6603-43A9-8B55-8D9C507FD195}" srcOrd="0" destOrd="0" presId="urn:microsoft.com/office/officeart/2008/layout/LinedList"/>
    <dgm:cxn modelId="{C4CF2B86-4A34-4E94-BF2D-723976107731}" type="presParOf" srcId="{3EC855C6-BDB5-4686-B120-2701185DF882}" destId="{F902B755-4EDE-48BD-BD69-E58C0D1A2AB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1281797-BA56-4A19-9E43-16A7923700F7}"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357D647F-8923-4A7D-A89B-B5E86140405F}">
      <dgm:prSet/>
      <dgm:spPr/>
      <dgm:t>
        <a:bodyPr/>
        <a:lstStyle/>
        <a:p>
          <a:pPr>
            <a:lnSpc>
              <a:spcPct val="100000"/>
            </a:lnSpc>
          </a:pPr>
          <a:r>
            <a:rPr lang="en-US" b="1" dirty="0"/>
            <a:t>Willingness to go the extra mile</a:t>
          </a:r>
        </a:p>
      </dgm:t>
    </dgm:pt>
    <dgm:pt modelId="{790CD392-D020-4635-8FDA-87D1694881CC}" type="parTrans" cxnId="{B13137FE-7F55-41CB-AC93-2D11302A373F}">
      <dgm:prSet/>
      <dgm:spPr/>
      <dgm:t>
        <a:bodyPr/>
        <a:lstStyle/>
        <a:p>
          <a:endParaRPr lang="en-US"/>
        </a:p>
      </dgm:t>
    </dgm:pt>
    <dgm:pt modelId="{AABDDDBD-E3E4-435E-B09A-FCC1CB3B0482}" type="sibTrans" cxnId="{B13137FE-7F55-41CB-AC93-2D11302A373F}">
      <dgm:prSet/>
      <dgm:spPr/>
      <dgm:t>
        <a:bodyPr/>
        <a:lstStyle/>
        <a:p>
          <a:pPr>
            <a:lnSpc>
              <a:spcPct val="100000"/>
            </a:lnSpc>
          </a:pPr>
          <a:endParaRPr lang="en-US"/>
        </a:p>
      </dgm:t>
    </dgm:pt>
    <dgm:pt modelId="{D8348B35-5C91-4583-8A0D-9C064D5F6E8A}">
      <dgm:prSet/>
      <dgm:spPr/>
      <dgm:t>
        <a:bodyPr/>
        <a:lstStyle/>
        <a:p>
          <a:pPr>
            <a:lnSpc>
              <a:spcPct val="100000"/>
            </a:lnSpc>
          </a:pPr>
          <a:r>
            <a:rPr lang="en-US" b="1" dirty="0"/>
            <a:t>Working as late as it takes to care for patients</a:t>
          </a:r>
        </a:p>
      </dgm:t>
    </dgm:pt>
    <dgm:pt modelId="{11DD9293-0C5F-4839-82A8-A9DB4B2B977B}" type="parTrans" cxnId="{A35FB51F-4D4C-4873-8A1C-1E4189B35EB4}">
      <dgm:prSet/>
      <dgm:spPr/>
      <dgm:t>
        <a:bodyPr/>
        <a:lstStyle/>
        <a:p>
          <a:endParaRPr lang="en-US"/>
        </a:p>
      </dgm:t>
    </dgm:pt>
    <dgm:pt modelId="{A25C9B71-C048-4112-88F1-B418D6FB2CC2}" type="sibTrans" cxnId="{A35FB51F-4D4C-4873-8A1C-1E4189B35EB4}">
      <dgm:prSet/>
      <dgm:spPr/>
      <dgm:t>
        <a:bodyPr/>
        <a:lstStyle/>
        <a:p>
          <a:pPr>
            <a:lnSpc>
              <a:spcPct val="100000"/>
            </a:lnSpc>
          </a:pPr>
          <a:endParaRPr lang="en-US"/>
        </a:p>
      </dgm:t>
    </dgm:pt>
    <dgm:pt modelId="{9C3A6D85-5616-4255-A26A-9E24E8853541}">
      <dgm:prSet/>
      <dgm:spPr/>
      <dgm:t>
        <a:bodyPr/>
        <a:lstStyle/>
        <a:p>
          <a:pPr>
            <a:lnSpc>
              <a:spcPct val="100000"/>
            </a:lnSpc>
          </a:pPr>
          <a:r>
            <a:rPr lang="en-US" b="1" dirty="0"/>
            <a:t>“ Squeezing in that extra patient” </a:t>
          </a:r>
        </a:p>
      </dgm:t>
    </dgm:pt>
    <dgm:pt modelId="{5FCFCF16-C190-4BD3-99D3-9FAF562F1B62}" type="parTrans" cxnId="{517FE2A5-6178-4535-8561-74062FA37CB3}">
      <dgm:prSet/>
      <dgm:spPr/>
      <dgm:t>
        <a:bodyPr/>
        <a:lstStyle/>
        <a:p>
          <a:endParaRPr lang="en-US"/>
        </a:p>
      </dgm:t>
    </dgm:pt>
    <dgm:pt modelId="{CBFA1295-E92B-4C0A-8237-1C993DA05597}" type="sibTrans" cxnId="{517FE2A5-6178-4535-8561-74062FA37CB3}">
      <dgm:prSet/>
      <dgm:spPr/>
      <dgm:t>
        <a:bodyPr/>
        <a:lstStyle/>
        <a:p>
          <a:pPr>
            <a:lnSpc>
              <a:spcPct val="100000"/>
            </a:lnSpc>
          </a:pPr>
          <a:endParaRPr lang="en-US"/>
        </a:p>
      </dgm:t>
    </dgm:pt>
    <dgm:pt modelId="{9FC1DC3F-9565-464F-A3BD-D64BF9224767}">
      <dgm:prSet/>
      <dgm:spPr/>
      <dgm:t>
        <a:bodyPr/>
        <a:lstStyle/>
        <a:p>
          <a:pPr>
            <a:lnSpc>
              <a:spcPct val="100000"/>
            </a:lnSpc>
          </a:pPr>
          <a:r>
            <a:rPr lang="en-US" b="1" dirty="0"/>
            <a:t>Intrinsically motivated to help and heal others- overwork scenario</a:t>
          </a:r>
        </a:p>
      </dgm:t>
    </dgm:pt>
    <dgm:pt modelId="{A6B66982-3BCC-49D2-A30D-2BE079D58A8C}" type="parTrans" cxnId="{FC8FB805-1100-48FA-AC71-7483C82316D9}">
      <dgm:prSet/>
      <dgm:spPr/>
      <dgm:t>
        <a:bodyPr/>
        <a:lstStyle/>
        <a:p>
          <a:endParaRPr lang="en-US"/>
        </a:p>
      </dgm:t>
    </dgm:pt>
    <dgm:pt modelId="{25E8CE9E-C8E4-4DC8-B2E0-DD3FA62FDC35}" type="sibTrans" cxnId="{FC8FB805-1100-48FA-AC71-7483C82316D9}">
      <dgm:prSet/>
      <dgm:spPr/>
      <dgm:t>
        <a:bodyPr/>
        <a:lstStyle/>
        <a:p>
          <a:endParaRPr lang="en-US"/>
        </a:p>
      </dgm:t>
    </dgm:pt>
    <dgm:pt modelId="{18B042FD-198E-49F6-950B-B585D78CBF41}" type="pres">
      <dgm:prSet presAssocID="{B1281797-BA56-4A19-9E43-16A7923700F7}" presName="root" presStyleCnt="0">
        <dgm:presLayoutVars>
          <dgm:dir/>
          <dgm:resizeHandles val="exact"/>
        </dgm:presLayoutVars>
      </dgm:prSet>
      <dgm:spPr/>
    </dgm:pt>
    <dgm:pt modelId="{25381005-B9F3-4C19-9B90-27BE9EC1E11C}" type="pres">
      <dgm:prSet presAssocID="{B1281797-BA56-4A19-9E43-16A7923700F7}" presName="container" presStyleCnt="0">
        <dgm:presLayoutVars>
          <dgm:dir/>
          <dgm:resizeHandles val="exact"/>
        </dgm:presLayoutVars>
      </dgm:prSet>
      <dgm:spPr/>
    </dgm:pt>
    <dgm:pt modelId="{A1155DA0-41D0-4E63-977C-D4D812EDC8F7}" type="pres">
      <dgm:prSet presAssocID="{357D647F-8923-4A7D-A89B-B5E86140405F}" presName="compNode" presStyleCnt="0"/>
      <dgm:spPr/>
    </dgm:pt>
    <dgm:pt modelId="{45FF0FC5-C933-4DAC-ABF1-EE9CC7871E49}" type="pres">
      <dgm:prSet presAssocID="{357D647F-8923-4A7D-A89B-B5E86140405F}" presName="iconBgRect" presStyleLbl="bgShp" presStyleIdx="0" presStyleCnt="4"/>
      <dgm:spPr/>
    </dgm:pt>
    <dgm:pt modelId="{7E666378-5749-4375-8E90-40551627244D}" type="pres">
      <dgm:prSet presAssocID="{357D647F-8923-4A7D-A89B-B5E86140405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ike"/>
        </a:ext>
      </dgm:extLst>
    </dgm:pt>
    <dgm:pt modelId="{D23F0CC9-CEB5-4EFA-9A9A-7C382263C05A}" type="pres">
      <dgm:prSet presAssocID="{357D647F-8923-4A7D-A89B-B5E86140405F}" presName="spaceRect" presStyleCnt="0"/>
      <dgm:spPr/>
    </dgm:pt>
    <dgm:pt modelId="{C00EE08D-A131-487D-B1BB-FF4D2C91F528}" type="pres">
      <dgm:prSet presAssocID="{357D647F-8923-4A7D-A89B-B5E86140405F}" presName="textRect" presStyleLbl="revTx" presStyleIdx="0" presStyleCnt="4">
        <dgm:presLayoutVars>
          <dgm:chMax val="1"/>
          <dgm:chPref val="1"/>
        </dgm:presLayoutVars>
      </dgm:prSet>
      <dgm:spPr/>
    </dgm:pt>
    <dgm:pt modelId="{9F00D3B9-187A-4E9D-A153-BAE56B5E326C}" type="pres">
      <dgm:prSet presAssocID="{AABDDDBD-E3E4-435E-B09A-FCC1CB3B0482}" presName="sibTrans" presStyleLbl="sibTrans2D1" presStyleIdx="0" presStyleCnt="0"/>
      <dgm:spPr/>
    </dgm:pt>
    <dgm:pt modelId="{D161AE27-78EB-47A0-968D-DE4EDBF91A45}" type="pres">
      <dgm:prSet presAssocID="{D8348B35-5C91-4583-8A0D-9C064D5F6E8A}" presName="compNode" presStyleCnt="0"/>
      <dgm:spPr/>
    </dgm:pt>
    <dgm:pt modelId="{CDFDAC18-486D-46CC-9DFC-1D9CC0BB82B8}" type="pres">
      <dgm:prSet presAssocID="{D8348B35-5C91-4583-8A0D-9C064D5F6E8A}" presName="iconBgRect" presStyleLbl="bgShp" presStyleIdx="1" presStyleCnt="4"/>
      <dgm:spPr/>
    </dgm:pt>
    <dgm:pt modelId="{82ADB664-AD7E-4AC6-A112-A80660F1C645}" type="pres">
      <dgm:prSet presAssocID="{D8348B35-5C91-4583-8A0D-9C064D5F6E8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tor"/>
        </a:ext>
      </dgm:extLst>
    </dgm:pt>
    <dgm:pt modelId="{9B87416A-0576-42A2-BE32-DEFB2459DC8F}" type="pres">
      <dgm:prSet presAssocID="{D8348B35-5C91-4583-8A0D-9C064D5F6E8A}" presName="spaceRect" presStyleCnt="0"/>
      <dgm:spPr/>
    </dgm:pt>
    <dgm:pt modelId="{75E479C7-9354-4746-8557-1EB91FB97EF6}" type="pres">
      <dgm:prSet presAssocID="{D8348B35-5C91-4583-8A0D-9C064D5F6E8A}" presName="textRect" presStyleLbl="revTx" presStyleIdx="1" presStyleCnt="4">
        <dgm:presLayoutVars>
          <dgm:chMax val="1"/>
          <dgm:chPref val="1"/>
        </dgm:presLayoutVars>
      </dgm:prSet>
      <dgm:spPr/>
    </dgm:pt>
    <dgm:pt modelId="{A44684DC-E816-42B0-9464-BCB6560398E3}" type="pres">
      <dgm:prSet presAssocID="{A25C9B71-C048-4112-88F1-B418D6FB2CC2}" presName="sibTrans" presStyleLbl="sibTrans2D1" presStyleIdx="0" presStyleCnt="0"/>
      <dgm:spPr/>
    </dgm:pt>
    <dgm:pt modelId="{AA1EA236-6FED-4DD0-A31B-E02A16CBA288}" type="pres">
      <dgm:prSet presAssocID="{9C3A6D85-5616-4255-A26A-9E24E8853541}" presName="compNode" presStyleCnt="0"/>
      <dgm:spPr/>
    </dgm:pt>
    <dgm:pt modelId="{A2612C3C-CC4B-4B59-B7FD-1AF1D17019F9}" type="pres">
      <dgm:prSet presAssocID="{9C3A6D85-5616-4255-A26A-9E24E8853541}" presName="iconBgRect" presStyleLbl="bgShp" presStyleIdx="2" presStyleCnt="4"/>
      <dgm:spPr/>
    </dgm:pt>
    <dgm:pt modelId="{66AD96A9-0A33-4B16-8479-6B536ACCE177}" type="pres">
      <dgm:prSet presAssocID="{9C3A6D85-5616-4255-A26A-9E24E885354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keleton"/>
        </a:ext>
      </dgm:extLst>
    </dgm:pt>
    <dgm:pt modelId="{14EBC562-1B6D-4387-9FD1-2253B67EA37F}" type="pres">
      <dgm:prSet presAssocID="{9C3A6D85-5616-4255-A26A-9E24E8853541}" presName="spaceRect" presStyleCnt="0"/>
      <dgm:spPr/>
    </dgm:pt>
    <dgm:pt modelId="{703C556F-6752-4235-B463-C43C11F7AB24}" type="pres">
      <dgm:prSet presAssocID="{9C3A6D85-5616-4255-A26A-9E24E8853541}" presName="textRect" presStyleLbl="revTx" presStyleIdx="2" presStyleCnt="4">
        <dgm:presLayoutVars>
          <dgm:chMax val="1"/>
          <dgm:chPref val="1"/>
        </dgm:presLayoutVars>
      </dgm:prSet>
      <dgm:spPr/>
    </dgm:pt>
    <dgm:pt modelId="{D37A8671-CF29-4F41-95F8-B232BC461880}" type="pres">
      <dgm:prSet presAssocID="{CBFA1295-E92B-4C0A-8237-1C993DA05597}" presName="sibTrans" presStyleLbl="sibTrans2D1" presStyleIdx="0" presStyleCnt="0"/>
      <dgm:spPr/>
    </dgm:pt>
    <dgm:pt modelId="{B9795176-7637-4028-B795-FF5535BE2D68}" type="pres">
      <dgm:prSet presAssocID="{9FC1DC3F-9565-464F-A3BD-D64BF9224767}" presName="compNode" presStyleCnt="0"/>
      <dgm:spPr/>
    </dgm:pt>
    <dgm:pt modelId="{3CC29D4A-8E51-4D4B-855F-1FE1CE744195}" type="pres">
      <dgm:prSet presAssocID="{9FC1DC3F-9565-464F-A3BD-D64BF9224767}" presName="iconBgRect" presStyleLbl="bgShp" presStyleIdx="3" presStyleCnt="4"/>
      <dgm:spPr/>
    </dgm:pt>
    <dgm:pt modelId="{8B29DE8C-CFB4-4089-A68C-18ABA31730CD}" type="pres">
      <dgm:prSet presAssocID="{9FC1DC3F-9565-464F-A3BD-D64BF922476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Questions"/>
        </a:ext>
      </dgm:extLst>
    </dgm:pt>
    <dgm:pt modelId="{83A5118F-2E59-4D44-8BC0-B66C88971D29}" type="pres">
      <dgm:prSet presAssocID="{9FC1DC3F-9565-464F-A3BD-D64BF9224767}" presName="spaceRect" presStyleCnt="0"/>
      <dgm:spPr/>
    </dgm:pt>
    <dgm:pt modelId="{BEEA2D4E-4AF5-434B-AF78-AC6B411747EF}" type="pres">
      <dgm:prSet presAssocID="{9FC1DC3F-9565-464F-A3BD-D64BF9224767}" presName="textRect" presStyleLbl="revTx" presStyleIdx="3" presStyleCnt="4">
        <dgm:presLayoutVars>
          <dgm:chMax val="1"/>
          <dgm:chPref val="1"/>
        </dgm:presLayoutVars>
      </dgm:prSet>
      <dgm:spPr/>
    </dgm:pt>
  </dgm:ptLst>
  <dgm:cxnLst>
    <dgm:cxn modelId="{FC8FB805-1100-48FA-AC71-7483C82316D9}" srcId="{B1281797-BA56-4A19-9E43-16A7923700F7}" destId="{9FC1DC3F-9565-464F-A3BD-D64BF9224767}" srcOrd="3" destOrd="0" parTransId="{A6B66982-3BCC-49D2-A30D-2BE079D58A8C}" sibTransId="{25E8CE9E-C8E4-4DC8-B2E0-DD3FA62FDC35}"/>
    <dgm:cxn modelId="{A35FB51F-4D4C-4873-8A1C-1E4189B35EB4}" srcId="{B1281797-BA56-4A19-9E43-16A7923700F7}" destId="{D8348B35-5C91-4583-8A0D-9C064D5F6E8A}" srcOrd="1" destOrd="0" parTransId="{11DD9293-0C5F-4839-82A8-A9DB4B2B977B}" sibTransId="{A25C9B71-C048-4112-88F1-B418D6FB2CC2}"/>
    <dgm:cxn modelId="{4AB6ED29-DCB0-440D-82B5-535508EF2745}" type="presOf" srcId="{9C3A6D85-5616-4255-A26A-9E24E8853541}" destId="{703C556F-6752-4235-B463-C43C11F7AB24}" srcOrd="0" destOrd="0" presId="urn:microsoft.com/office/officeart/2018/2/layout/IconCircleList"/>
    <dgm:cxn modelId="{7BFCCC2E-B69F-40CC-867A-B7871E721FCB}" type="presOf" srcId="{357D647F-8923-4A7D-A89B-B5E86140405F}" destId="{C00EE08D-A131-487D-B1BB-FF4D2C91F528}" srcOrd="0" destOrd="0" presId="urn:microsoft.com/office/officeart/2018/2/layout/IconCircleList"/>
    <dgm:cxn modelId="{52881370-0482-4EB4-A830-4265D7D266C0}" type="presOf" srcId="{9FC1DC3F-9565-464F-A3BD-D64BF9224767}" destId="{BEEA2D4E-4AF5-434B-AF78-AC6B411747EF}" srcOrd="0" destOrd="0" presId="urn:microsoft.com/office/officeart/2018/2/layout/IconCircleList"/>
    <dgm:cxn modelId="{C115698B-8FB5-4F14-9E3A-F5BA266EE605}" type="presOf" srcId="{B1281797-BA56-4A19-9E43-16A7923700F7}" destId="{18B042FD-198E-49F6-950B-B585D78CBF41}" srcOrd="0" destOrd="0" presId="urn:microsoft.com/office/officeart/2018/2/layout/IconCircleList"/>
    <dgm:cxn modelId="{01C79C9E-03A0-4E19-B99B-3AB31726AD79}" type="presOf" srcId="{D8348B35-5C91-4583-8A0D-9C064D5F6E8A}" destId="{75E479C7-9354-4746-8557-1EB91FB97EF6}" srcOrd="0" destOrd="0" presId="urn:microsoft.com/office/officeart/2018/2/layout/IconCircleList"/>
    <dgm:cxn modelId="{517FE2A5-6178-4535-8561-74062FA37CB3}" srcId="{B1281797-BA56-4A19-9E43-16A7923700F7}" destId="{9C3A6D85-5616-4255-A26A-9E24E8853541}" srcOrd="2" destOrd="0" parTransId="{5FCFCF16-C190-4BD3-99D3-9FAF562F1B62}" sibTransId="{CBFA1295-E92B-4C0A-8237-1C993DA05597}"/>
    <dgm:cxn modelId="{8FC09CCB-F273-4AAD-9399-08E3C228195F}" type="presOf" srcId="{AABDDDBD-E3E4-435E-B09A-FCC1CB3B0482}" destId="{9F00D3B9-187A-4E9D-A153-BAE56B5E326C}" srcOrd="0" destOrd="0" presId="urn:microsoft.com/office/officeart/2018/2/layout/IconCircleList"/>
    <dgm:cxn modelId="{51D307CF-8620-472F-B4D3-EE49BFACBF23}" type="presOf" srcId="{CBFA1295-E92B-4C0A-8237-1C993DA05597}" destId="{D37A8671-CF29-4F41-95F8-B232BC461880}" srcOrd="0" destOrd="0" presId="urn:microsoft.com/office/officeart/2018/2/layout/IconCircleList"/>
    <dgm:cxn modelId="{7E5B36E9-C172-4D9B-A036-4CD65256FB25}" type="presOf" srcId="{A25C9B71-C048-4112-88F1-B418D6FB2CC2}" destId="{A44684DC-E816-42B0-9464-BCB6560398E3}" srcOrd="0" destOrd="0" presId="urn:microsoft.com/office/officeart/2018/2/layout/IconCircleList"/>
    <dgm:cxn modelId="{B13137FE-7F55-41CB-AC93-2D11302A373F}" srcId="{B1281797-BA56-4A19-9E43-16A7923700F7}" destId="{357D647F-8923-4A7D-A89B-B5E86140405F}" srcOrd="0" destOrd="0" parTransId="{790CD392-D020-4635-8FDA-87D1694881CC}" sibTransId="{AABDDDBD-E3E4-435E-B09A-FCC1CB3B0482}"/>
    <dgm:cxn modelId="{9494D9CC-7897-4302-9BED-26D35721AEDF}" type="presParOf" srcId="{18B042FD-198E-49F6-950B-B585D78CBF41}" destId="{25381005-B9F3-4C19-9B90-27BE9EC1E11C}" srcOrd="0" destOrd="0" presId="urn:microsoft.com/office/officeart/2018/2/layout/IconCircleList"/>
    <dgm:cxn modelId="{B4EE6EA7-0431-44EC-B336-F1B7B5E74E1E}" type="presParOf" srcId="{25381005-B9F3-4C19-9B90-27BE9EC1E11C}" destId="{A1155DA0-41D0-4E63-977C-D4D812EDC8F7}" srcOrd="0" destOrd="0" presId="urn:microsoft.com/office/officeart/2018/2/layout/IconCircleList"/>
    <dgm:cxn modelId="{1CD4152F-2D20-4734-8199-689FAF356A3C}" type="presParOf" srcId="{A1155DA0-41D0-4E63-977C-D4D812EDC8F7}" destId="{45FF0FC5-C933-4DAC-ABF1-EE9CC7871E49}" srcOrd="0" destOrd="0" presId="urn:microsoft.com/office/officeart/2018/2/layout/IconCircleList"/>
    <dgm:cxn modelId="{0FFE23C8-AAA9-4977-AA32-E3D6ABF1D954}" type="presParOf" srcId="{A1155DA0-41D0-4E63-977C-D4D812EDC8F7}" destId="{7E666378-5749-4375-8E90-40551627244D}" srcOrd="1" destOrd="0" presId="urn:microsoft.com/office/officeart/2018/2/layout/IconCircleList"/>
    <dgm:cxn modelId="{96E85D76-8F49-4ED2-B2C8-CB70BF692BB1}" type="presParOf" srcId="{A1155DA0-41D0-4E63-977C-D4D812EDC8F7}" destId="{D23F0CC9-CEB5-4EFA-9A9A-7C382263C05A}" srcOrd="2" destOrd="0" presId="urn:microsoft.com/office/officeart/2018/2/layout/IconCircleList"/>
    <dgm:cxn modelId="{862EAEDD-6A5F-4D57-8954-2F26568C4F92}" type="presParOf" srcId="{A1155DA0-41D0-4E63-977C-D4D812EDC8F7}" destId="{C00EE08D-A131-487D-B1BB-FF4D2C91F528}" srcOrd="3" destOrd="0" presId="urn:microsoft.com/office/officeart/2018/2/layout/IconCircleList"/>
    <dgm:cxn modelId="{AD8F762D-EC5F-420F-85F2-EC6637BFA6C7}" type="presParOf" srcId="{25381005-B9F3-4C19-9B90-27BE9EC1E11C}" destId="{9F00D3B9-187A-4E9D-A153-BAE56B5E326C}" srcOrd="1" destOrd="0" presId="urn:microsoft.com/office/officeart/2018/2/layout/IconCircleList"/>
    <dgm:cxn modelId="{15A9A961-1003-4BDE-BFEF-8551AC855E2F}" type="presParOf" srcId="{25381005-B9F3-4C19-9B90-27BE9EC1E11C}" destId="{D161AE27-78EB-47A0-968D-DE4EDBF91A45}" srcOrd="2" destOrd="0" presId="urn:microsoft.com/office/officeart/2018/2/layout/IconCircleList"/>
    <dgm:cxn modelId="{182C73A2-321F-410F-A29E-3F1CDD58ECC6}" type="presParOf" srcId="{D161AE27-78EB-47A0-968D-DE4EDBF91A45}" destId="{CDFDAC18-486D-46CC-9DFC-1D9CC0BB82B8}" srcOrd="0" destOrd="0" presId="urn:microsoft.com/office/officeart/2018/2/layout/IconCircleList"/>
    <dgm:cxn modelId="{89B76810-9B7F-4AAC-A239-9DE258391C90}" type="presParOf" srcId="{D161AE27-78EB-47A0-968D-DE4EDBF91A45}" destId="{82ADB664-AD7E-4AC6-A112-A80660F1C645}" srcOrd="1" destOrd="0" presId="urn:microsoft.com/office/officeart/2018/2/layout/IconCircleList"/>
    <dgm:cxn modelId="{CBFC0801-CABC-42B0-9105-8E0725AE46E6}" type="presParOf" srcId="{D161AE27-78EB-47A0-968D-DE4EDBF91A45}" destId="{9B87416A-0576-42A2-BE32-DEFB2459DC8F}" srcOrd="2" destOrd="0" presId="urn:microsoft.com/office/officeart/2018/2/layout/IconCircleList"/>
    <dgm:cxn modelId="{ADACB2F5-441C-43AC-83A2-59D4BC475377}" type="presParOf" srcId="{D161AE27-78EB-47A0-968D-DE4EDBF91A45}" destId="{75E479C7-9354-4746-8557-1EB91FB97EF6}" srcOrd="3" destOrd="0" presId="urn:microsoft.com/office/officeart/2018/2/layout/IconCircleList"/>
    <dgm:cxn modelId="{F9C3E066-8827-4501-AB2F-6F9F00F0674C}" type="presParOf" srcId="{25381005-B9F3-4C19-9B90-27BE9EC1E11C}" destId="{A44684DC-E816-42B0-9464-BCB6560398E3}" srcOrd="3" destOrd="0" presId="urn:microsoft.com/office/officeart/2018/2/layout/IconCircleList"/>
    <dgm:cxn modelId="{DBADBC30-E7DE-434A-912E-B84AF7F13FC9}" type="presParOf" srcId="{25381005-B9F3-4C19-9B90-27BE9EC1E11C}" destId="{AA1EA236-6FED-4DD0-A31B-E02A16CBA288}" srcOrd="4" destOrd="0" presId="urn:microsoft.com/office/officeart/2018/2/layout/IconCircleList"/>
    <dgm:cxn modelId="{7C4FE129-4C1D-4598-8CD3-F8043A4CF25F}" type="presParOf" srcId="{AA1EA236-6FED-4DD0-A31B-E02A16CBA288}" destId="{A2612C3C-CC4B-4B59-B7FD-1AF1D17019F9}" srcOrd="0" destOrd="0" presId="urn:microsoft.com/office/officeart/2018/2/layout/IconCircleList"/>
    <dgm:cxn modelId="{F61D4A90-F8AE-4DD2-91A2-5A2B4E904B8B}" type="presParOf" srcId="{AA1EA236-6FED-4DD0-A31B-E02A16CBA288}" destId="{66AD96A9-0A33-4B16-8479-6B536ACCE177}" srcOrd="1" destOrd="0" presId="urn:microsoft.com/office/officeart/2018/2/layout/IconCircleList"/>
    <dgm:cxn modelId="{194B04E9-5BC0-49B6-B0C2-333C5F390CCE}" type="presParOf" srcId="{AA1EA236-6FED-4DD0-A31B-E02A16CBA288}" destId="{14EBC562-1B6D-4387-9FD1-2253B67EA37F}" srcOrd="2" destOrd="0" presId="urn:microsoft.com/office/officeart/2018/2/layout/IconCircleList"/>
    <dgm:cxn modelId="{FC84F4AF-74DD-4A81-B925-2FEB176E3C99}" type="presParOf" srcId="{AA1EA236-6FED-4DD0-A31B-E02A16CBA288}" destId="{703C556F-6752-4235-B463-C43C11F7AB24}" srcOrd="3" destOrd="0" presId="urn:microsoft.com/office/officeart/2018/2/layout/IconCircleList"/>
    <dgm:cxn modelId="{D3622A8F-3B79-4B76-97C6-F77F67D4A27C}" type="presParOf" srcId="{25381005-B9F3-4C19-9B90-27BE9EC1E11C}" destId="{D37A8671-CF29-4F41-95F8-B232BC461880}" srcOrd="5" destOrd="0" presId="urn:microsoft.com/office/officeart/2018/2/layout/IconCircleList"/>
    <dgm:cxn modelId="{9D94E34E-4861-47BA-8797-E2284CBF1150}" type="presParOf" srcId="{25381005-B9F3-4C19-9B90-27BE9EC1E11C}" destId="{B9795176-7637-4028-B795-FF5535BE2D68}" srcOrd="6" destOrd="0" presId="urn:microsoft.com/office/officeart/2018/2/layout/IconCircleList"/>
    <dgm:cxn modelId="{7FDF3DA3-0BBC-4770-A32A-185712FF5F39}" type="presParOf" srcId="{B9795176-7637-4028-B795-FF5535BE2D68}" destId="{3CC29D4A-8E51-4D4B-855F-1FE1CE744195}" srcOrd="0" destOrd="0" presId="urn:microsoft.com/office/officeart/2018/2/layout/IconCircleList"/>
    <dgm:cxn modelId="{37ED4275-91AF-4FAE-9167-70DD32B1316B}" type="presParOf" srcId="{B9795176-7637-4028-B795-FF5535BE2D68}" destId="{8B29DE8C-CFB4-4089-A68C-18ABA31730CD}" srcOrd="1" destOrd="0" presId="urn:microsoft.com/office/officeart/2018/2/layout/IconCircleList"/>
    <dgm:cxn modelId="{CABEF120-B5B8-4567-9D5B-7ACCEA280D22}" type="presParOf" srcId="{B9795176-7637-4028-B795-FF5535BE2D68}" destId="{83A5118F-2E59-4D44-8BC0-B66C88971D29}" srcOrd="2" destOrd="0" presId="urn:microsoft.com/office/officeart/2018/2/layout/IconCircleList"/>
    <dgm:cxn modelId="{0DDBAA17-F7F5-4CC9-8E25-2E6A9587E004}" type="presParOf" srcId="{B9795176-7637-4028-B795-FF5535BE2D68}" destId="{BEEA2D4E-4AF5-434B-AF78-AC6B411747EF}"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359BCC4-E8F4-4D21-AFB8-D9F9C954557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D4E899F7-7403-4160-A04F-784BDC188E94}">
      <dgm:prSet/>
      <dgm:spPr/>
      <dgm:t>
        <a:bodyPr/>
        <a:lstStyle/>
        <a:p>
          <a:r>
            <a:rPr lang="en-US" dirty="0"/>
            <a:t>How we interpret  an event will influence how we experience it.   Its not just what happened its how to interpret it</a:t>
          </a:r>
        </a:p>
      </dgm:t>
    </dgm:pt>
    <dgm:pt modelId="{3D0359D4-2B7D-47E3-9466-C3B44E357E51}" type="parTrans" cxnId="{513F2632-EA74-43CF-BFBE-92EDC627CF2A}">
      <dgm:prSet/>
      <dgm:spPr/>
      <dgm:t>
        <a:bodyPr/>
        <a:lstStyle/>
        <a:p>
          <a:endParaRPr lang="en-US"/>
        </a:p>
      </dgm:t>
    </dgm:pt>
    <dgm:pt modelId="{90D54C64-45D7-4D83-8866-31CDF33F51BF}" type="sibTrans" cxnId="{513F2632-EA74-43CF-BFBE-92EDC627CF2A}">
      <dgm:prSet/>
      <dgm:spPr/>
      <dgm:t>
        <a:bodyPr/>
        <a:lstStyle/>
        <a:p>
          <a:endParaRPr lang="en-US"/>
        </a:p>
      </dgm:t>
    </dgm:pt>
    <dgm:pt modelId="{D92636D7-29F3-445B-B3E4-E3ED3F13D7CB}">
      <dgm:prSet/>
      <dgm:spPr/>
      <dgm:t>
        <a:bodyPr/>
        <a:lstStyle/>
        <a:p>
          <a:r>
            <a:rPr lang="en-US" dirty="0"/>
            <a:t>Change maybe perceived as intriguing with new possibilities or as a threat to established  comfort level. We  can reframe  how we perceive change</a:t>
          </a:r>
        </a:p>
      </dgm:t>
    </dgm:pt>
    <dgm:pt modelId="{FBDF697B-A0D0-495E-839D-8EE8463D659C}" type="parTrans" cxnId="{1523B52E-BC56-47DE-870D-7CF1C006E32C}">
      <dgm:prSet/>
      <dgm:spPr/>
      <dgm:t>
        <a:bodyPr/>
        <a:lstStyle/>
        <a:p>
          <a:endParaRPr lang="en-US"/>
        </a:p>
      </dgm:t>
    </dgm:pt>
    <dgm:pt modelId="{3A3B9ABA-F0D1-4EB2-80D4-512432355372}" type="sibTrans" cxnId="{1523B52E-BC56-47DE-870D-7CF1C006E32C}">
      <dgm:prSet/>
      <dgm:spPr/>
      <dgm:t>
        <a:bodyPr/>
        <a:lstStyle/>
        <a:p>
          <a:endParaRPr lang="en-US"/>
        </a:p>
      </dgm:t>
    </dgm:pt>
    <dgm:pt modelId="{700CA6FC-7600-40B2-BC84-5E458FCEF331}">
      <dgm:prSet/>
      <dgm:spPr/>
      <dgm:t>
        <a:bodyPr/>
        <a:lstStyle/>
        <a:p>
          <a:r>
            <a:rPr lang="en-US"/>
            <a:t>Dealing with emotionally intense medical situations can be felt as a stimulating challenge or an overwhelming threat. </a:t>
          </a:r>
        </a:p>
      </dgm:t>
    </dgm:pt>
    <dgm:pt modelId="{58EDB4BB-DF54-4029-882B-72EEE20CA86F}" type="parTrans" cxnId="{0F9939E9-5A0A-4D95-AE52-884A03D2C480}">
      <dgm:prSet/>
      <dgm:spPr/>
      <dgm:t>
        <a:bodyPr/>
        <a:lstStyle/>
        <a:p>
          <a:endParaRPr lang="en-US"/>
        </a:p>
      </dgm:t>
    </dgm:pt>
    <dgm:pt modelId="{ADE756E6-2A77-47AE-B4E0-923296B75BF9}" type="sibTrans" cxnId="{0F9939E9-5A0A-4D95-AE52-884A03D2C480}">
      <dgm:prSet/>
      <dgm:spPr/>
      <dgm:t>
        <a:bodyPr/>
        <a:lstStyle/>
        <a:p>
          <a:endParaRPr lang="en-US"/>
        </a:p>
      </dgm:t>
    </dgm:pt>
    <dgm:pt modelId="{6A7336BE-AF97-4CFF-A15D-21FC57E3602F}" type="pres">
      <dgm:prSet presAssocID="{B359BCC4-E8F4-4D21-AFB8-D9F9C954557A}" presName="vert0" presStyleCnt="0">
        <dgm:presLayoutVars>
          <dgm:dir/>
          <dgm:animOne val="branch"/>
          <dgm:animLvl val="lvl"/>
        </dgm:presLayoutVars>
      </dgm:prSet>
      <dgm:spPr/>
    </dgm:pt>
    <dgm:pt modelId="{3DBA6FCF-B47D-430E-A019-5B2E2C03D65C}" type="pres">
      <dgm:prSet presAssocID="{D4E899F7-7403-4160-A04F-784BDC188E94}" presName="thickLine" presStyleLbl="alignNode1" presStyleIdx="0" presStyleCnt="3"/>
      <dgm:spPr/>
    </dgm:pt>
    <dgm:pt modelId="{B5C39272-763D-4960-982B-413891BB253D}" type="pres">
      <dgm:prSet presAssocID="{D4E899F7-7403-4160-A04F-784BDC188E94}" presName="horz1" presStyleCnt="0"/>
      <dgm:spPr/>
    </dgm:pt>
    <dgm:pt modelId="{E35328D8-47A5-454D-AD48-242B0C34976B}" type="pres">
      <dgm:prSet presAssocID="{D4E899F7-7403-4160-A04F-784BDC188E94}" presName="tx1" presStyleLbl="revTx" presStyleIdx="0" presStyleCnt="3"/>
      <dgm:spPr/>
    </dgm:pt>
    <dgm:pt modelId="{BC4F454C-DD88-4887-B3CB-831D663F31A3}" type="pres">
      <dgm:prSet presAssocID="{D4E899F7-7403-4160-A04F-784BDC188E94}" presName="vert1" presStyleCnt="0"/>
      <dgm:spPr/>
    </dgm:pt>
    <dgm:pt modelId="{A60FA7BE-93CE-46E1-A46B-51EF255B0BE2}" type="pres">
      <dgm:prSet presAssocID="{D92636D7-29F3-445B-B3E4-E3ED3F13D7CB}" presName="thickLine" presStyleLbl="alignNode1" presStyleIdx="1" presStyleCnt="3"/>
      <dgm:spPr/>
    </dgm:pt>
    <dgm:pt modelId="{D2FF8BD4-6A17-49FA-BE4F-353A2F1B08B8}" type="pres">
      <dgm:prSet presAssocID="{D92636D7-29F3-445B-B3E4-E3ED3F13D7CB}" presName="horz1" presStyleCnt="0"/>
      <dgm:spPr/>
    </dgm:pt>
    <dgm:pt modelId="{533BF8CA-DDC1-431D-8E1A-2352837281C1}" type="pres">
      <dgm:prSet presAssocID="{D92636D7-29F3-445B-B3E4-E3ED3F13D7CB}" presName="tx1" presStyleLbl="revTx" presStyleIdx="1" presStyleCnt="3"/>
      <dgm:spPr/>
    </dgm:pt>
    <dgm:pt modelId="{18E5BEEE-8F2F-4DD7-B61D-7783C1001356}" type="pres">
      <dgm:prSet presAssocID="{D92636D7-29F3-445B-B3E4-E3ED3F13D7CB}" presName="vert1" presStyleCnt="0"/>
      <dgm:spPr/>
    </dgm:pt>
    <dgm:pt modelId="{954615E0-499D-48E7-A2A8-D1AB320E9A4A}" type="pres">
      <dgm:prSet presAssocID="{700CA6FC-7600-40B2-BC84-5E458FCEF331}" presName="thickLine" presStyleLbl="alignNode1" presStyleIdx="2" presStyleCnt="3"/>
      <dgm:spPr/>
    </dgm:pt>
    <dgm:pt modelId="{6AF535B5-7A0D-4D3E-A9F5-0A6FEA27A400}" type="pres">
      <dgm:prSet presAssocID="{700CA6FC-7600-40B2-BC84-5E458FCEF331}" presName="horz1" presStyleCnt="0"/>
      <dgm:spPr/>
    </dgm:pt>
    <dgm:pt modelId="{3A0390AC-2118-4824-B012-4B5269427882}" type="pres">
      <dgm:prSet presAssocID="{700CA6FC-7600-40B2-BC84-5E458FCEF331}" presName="tx1" presStyleLbl="revTx" presStyleIdx="2" presStyleCnt="3"/>
      <dgm:spPr/>
    </dgm:pt>
    <dgm:pt modelId="{475E518B-529C-4235-9186-74D4BB8616CE}" type="pres">
      <dgm:prSet presAssocID="{700CA6FC-7600-40B2-BC84-5E458FCEF331}" presName="vert1" presStyleCnt="0"/>
      <dgm:spPr/>
    </dgm:pt>
  </dgm:ptLst>
  <dgm:cxnLst>
    <dgm:cxn modelId="{1523B52E-BC56-47DE-870D-7CF1C006E32C}" srcId="{B359BCC4-E8F4-4D21-AFB8-D9F9C954557A}" destId="{D92636D7-29F3-445B-B3E4-E3ED3F13D7CB}" srcOrd="1" destOrd="0" parTransId="{FBDF697B-A0D0-495E-839D-8EE8463D659C}" sibTransId="{3A3B9ABA-F0D1-4EB2-80D4-512432355372}"/>
    <dgm:cxn modelId="{513F2632-EA74-43CF-BFBE-92EDC627CF2A}" srcId="{B359BCC4-E8F4-4D21-AFB8-D9F9C954557A}" destId="{D4E899F7-7403-4160-A04F-784BDC188E94}" srcOrd="0" destOrd="0" parTransId="{3D0359D4-2B7D-47E3-9466-C3B44E357E51}" sibTransId="{90D54C64-45D7-4D83-8866-31CDF33F51BF}"/>
    <dgm:cxn modelId="{23FA4B5C-B8D2-4582-AF53-55E40DCF0D5E}" type="presOf" srcId="{D92636D7-29F3-445B-B3E4-E3ED3F13D7CB}" destId="{533BF8CA-DDC1-431D-8E1A-2352837281C1}" srcOrd="0" destOrd="0" presId="urn:microsoft.com/office/officeart/2008/layout/LinedList"/>
    <dgm:cxn modelId="{F295B147-1F83-43CB-8135-4909E22D2389}" type="presOf" srcId="{B359BCC4-E8F4-4D21-AFB8-D9F9C954557A}" destId="{6A7336BE-AF97-4CFF-A15D-21FC57E3602F}" srcOrd="0" destOrd="0" presId="urn:microsoft.com/office/officeart/2008/layout/LinedList"/>
    <dgm:cxn modelId="{6340A7BA-D576-4F40-834E-ABB9BC09DE0E}" type="presOf" srcId="{D4E899F7-7403-4160-A04F-784BDC188E94}" destId="{E35328D8-47A5-454D-AD48-242B0C34976B}" srcOrd="0" destOrd="0" presId="urn:microsoft.com/office/officeart/2008/layout/LinedList"/>
    <dgm:cxn modelId="{0F9939E9-5A0A-4D95-AE52-884A03D2C480}" srcId="{B359BCC4-E8F4-4D21-AFB8-D9F9C954557A}" destId="{700CA6FC-7600-40B2-BC84-5E458FCEF331}" srcOrd="2" destOrd="0" parTransId="{58EDB4BB-DF54-4029-882B-72EEE20CA86F}" sibTransId="{ADE756E6-2A77-47AE-B4E0-923296B75BF9}"/>
    <dgm:cxn modelId="{CF9B5CF6-381D-40FF-A099-38CDE0CA3FAE}" type="presOf" srcId="{700CA6FC-7600-40B2-BC84-5E458FCEF331}" destId="{3A0390AC-2118-4824-B012-4B5269427882}" srcOrd="0" destOrd="0" presId="urn:microsoft.com/office/officeart/2008/layout/LinedList"/>
    <dgm:cxn modelId="{16A1F5E3-A232-40E7-8091-AEEFC2291BC0}" type="presParOf" srcId="{6A7336BE-AF97-4CFF-A15D-21FC57E3602F}" destId="{3DBA6FCF-B47D-430E-A019-5B2E2C03D65C}" srcOrd="0" destOrd="0" presId="urn:microsoft.com/office/officeart/2008/layout/LinedList"/>
    <dgm:cxn modelId="{E15571D0-4E97-4987-A179-1A53F82A4F07}" type="presParOf" srcId="{6A7336BE-AF97-4CFF-A15D-21FC57E3602F}" destId="{B5C39272-763D-4960-982B-413891BB253D}" srcOrd="1" destOrd="0" presId="urn:microsoft.com/office/officeart/2008/layout/LinedList"/>
    <dgm:cxn modelId="{0C97DCC6-354D-4061-BECB-79D815ABDB45}" type="presParOf" srcId="{B5C39272-763D-4960-982B-413891BB253D}" destId="{E35328D8-47A5-454D-AD48-242B0C34976B}" srcOrd="0" destOrd="0" presId="urn:microsoft.com/office/officeart/2008/layout/LinedList"/>
    <dgm:cxn modelId="{823ED25A-1A89-424B-814E-46B50390765C}" type="presParOf" srcId="{B5C39272-763D-4960-982B-413891BB253D}" destId="{BC4F454C-DD88-4887-B3CB-831D663F31A3}" srcOrd="1" destOrd="0" presId="urn:microsoft.com/office/officeart/2008/layout/LinedList"/>
    <dgm:cxn modelId="{3C923B08-83BA-4ABF-8213-E782ED0508B9}" type="presParOf" srcId="{6A7336BE-AF97-4CFF-A15D-21FC57E3602F}" destId="{A60FA7BE-93CE-46E1-A46B-51EF255B0BE2}" srcOrd="2" destOrd="0" presId="urn:microsoft.com/office/officeart/2008/layout/LinedList"/>
    <dgm:cxn modelId="{16A9D569-15F6-4329-8265-E477FE8C57DC}" type="presParOf" srcId="{6A7336BE-AF97-4CFF-A15D-21FC57E3602F}" destId="{D2FF8BD4-6A17-49FA-BE4F-353A2F1B08B8}" srcOrd="3" destOrd="0" presId="urn:microsoft.com/office/officeart/2008/layout/LinedList"/>
    <dgm:cxn modelId="{8EA509F6-3DC9-4E61-BB10-37E6B229FB75}" type="presParOf" srcId="{D2FF8BD4-6A17-49FA-BE4F-353A2F1B08B8}" destId="{533BF8CA-DDC1-431D-8E1A-2352837281C1}" srcOrd="0" destOrd="0" presId="urn:microsoft.com/office/officeart/2008/layout/LinedList"/>
    <dgm:cxn modelId="{1A81D788-40DF-4CD4-971D-E023F8578223}" type="presParOf" srcId="{D2FF8BD4-6A17-49FA-BE4F-353A2F1B08B8}" destId="{18E5BEEE-8F2F-4DD7-B61D-7783C1001356}" srcOrd="1" destOrd="0" presId="urn:microsoft.com/office/officeart/2008/layout/LinedList"/>
    <dgm:cxn modelId="{401888CB-93A7-406C-8521-F9B2CB1A42FA}" type="presParOf" srcId="{6A7336BE-AF97-4CFF-A15D-21FC57E3602F}" destId="{954615E0-499D-48E7-A2A8-D1AB320E9A4A}" srcOrd="4" destOrd="0" presId="urn:microsoft.com/office/officeart/2008/layout/LinedList"/>
    <dgm:cxn modelId="{AD393DB4-ED72-4071-BBB1-F6562EF4E10B}" type="presParOf" srcId="{6A7336BE-AF97-4CFF-A15D-21FC57E3602F}" destId="{6AF535B5-7A0D-4D3E-A9F5-0A6FEA27A400}" srcOrd="5" destOrd="0" presId="urn:microsoft.com/office/officeart/2008/layout/LinedList"/>
    <dgm:cxn modelId="{09B95FB9-E3C4-4DE8-8217-122800D59501}" type="presParOf" srcId="{6AF535B5-7A0D-4D3E-A9F5-0A6FEA27A400}" destId="{3A0390AC-2118-4824-B012-4B5269427882}" srcOrd="0" destOrd="0" presId="urn:microsoft.com/office/officeart/2008/layout/LinedList"/>
    <dgm:cxn modelId="{F60DBF9B-5D94-4EEB-BEE9-0A60F12F308D}" type="presParOf" srcId="{6AF535B5-7A0D-4D3E-A9F5-0A6FEA27A400}" destId="{475E518B-529C-4235-9186-74D4BB8616C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BF9E6A7-879E-4F35-B81A-1E2EAA5D7B8F}"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08B212FB-7980-44C4-8DB5-2D1DD5204C32}">
      <dgm:prSet custT="1"/>
      <dgm:spPr/>
      <dgm:t>
        <a:bodyPr/>
        <a:lstStyle/>
        <a:p>
          <a:r>
            <a:rPr lang="en-US" sz="2000" b="1" dirty="0"/>
            <a:t>BURN OUT IS NOT a failure of intelligence, of resourcefulness or professional skill</a:t>
          </a:r>
        </a:p>
      </dgm:t>
    </dgm:pt>
    <dgm:pt modelId="{8B76DB98-A4F9-4D6A-8F38-FAD92834E3F5}" type="parTrans" cxnId="{2C2F0D1A-DB68-44D8-8CC2-1C849F357860}">
      <dgm:prSet/>
      <dgm:spPr/>
      <dgm:t>
        <a:bodyPr/>
        <a:lstStyle/>
        <a:p>
          <a:endParaRPr lang="en-US"/>
        </a:p>
      </dgm:t>
    </dgm:pt>
    <dgm:pt modelId="{9BF0E517-C642-4A0A-83A1-1B41685AFCCE}" type="sibTrans" cxnId="{2C2F0D1A-DB68-44D8-8CC2-1C849F357860}">
      <dgm:prSet/>
      <dgm:spPr/>
      <dgm:t>
        <a:bodyPr/>
        <a:lstStyle/>
        <a:p>
          <a:endParaRPr lang="en-US"/>
        </a:p>
      </dgm:t>
    </dgm:pt>
    <dgm:pt modelId="{304C2A74-28CE-4CC7-9193-EF390A320576}">
      <dgm:prSet custT="1"/>
      <dgm:spPr/>
      <dgm:t>
        <a:bodyPr/>
        <a:lstStyle/>
        <a:p>
          <a:r>
            <a:rPr lang="en-US" sz="2400" b="1" dirty="0"/>
            <a:t>Burnout is not a sign of failure- we all can be beaten down</a:t>
          </a:r>
          <a:endParaRPr lang="en-US" sz="2400" dirty="0"/>
        </a:p>
      </dgm:t>
    </dgm:pt>
    <dgm:pt modelId="{5B8DC458-BD9C-48F9-A89E-38F6D9C02C8C}" type="parTrans" cxnId="{3F0C0A8F-5DD6-4B44-9F00-742F42845D94}">
      <dgm:prSet/>
      <dgm:spPr/>
      <dgm:t>
        <a:bodyPr/>
        <a:lstStyle/>
        <a:p>
          <a:endParaRPr lang="en-US"/>
        </a:p>
      </dgm:t>
    </dgm:pt>
    <dgm:pt modelId="{0D9DAE70-1B87-4FF6-B04D-C4DCC3DF3394}" type="sibTrans" cxnId="{3F0C0A8F-5DD6-4B44-9F00-742F42845D94}">
      <dgm:prSet/>
      <dgm:spPr/>
      <dgm:t>
        <a:bodyPr/>
        <a:lstStyle/>
        <a:p>
          <a:endParaRPr lang="en-US"/>
        </a:p>
      </dgm:t>
    </dgm:pt>
    <dgm:pt modelId="{DD92875E-D6A7-41E6-B5C5-2889999646B8}">
      <dgm:prSet custT="1"/>
      <dgm:spPr/>
      <dgm:t>
        <a:bodyPr/>
        <a:lstStyle/>
        <a:p>
          <a:r>
            <a:rPr lang="en-US" sz="2400" b="1" dirty="0"/>
            <a:t>BUT- We can improve our resilience</a:t>
          </a:r>
          <a:endParaRPr lang="en-US" sz="2400" dirty="0"/>
        </a:p>
      </dgm:t>
    </dgm:pt>
    <dgm:pt modelId="{1E9D7222-DD0A-4A2C-B00D-09838730C364}" type="parTrans" cxnId="{C3BB1F7E-DE15-4CB8-B40F-1E8F9014B94B}">
      <dgm:prSet/>
      <dgm:spPr/>
      <dgm:t>
        <a:bodyPr/>
        <a:lstStyle/>
        <a:p>
          <a:endParaRPr lang="en-US"/>
        </a:p>
      </dgm:t>
    </dgm:pt>
    <dgm:pt modelId="{D026F9A2-BECA-423C-8316-C0687B2D088B}" type="sibTrans" cxnId="{C3BB1F7E-DE15-4CB8-B40F-1E8F9014B94B}">
      <dgm:prSet/>
      <dgm:spPr/>
      <dgm:t>
        <a:bodyPr/>
        <a:lstStyle/>
        <a:p>
          <a:endParaRPr lang="en-US"/>
        </a:p>
      </dgm:t>
    </dgm:pt>
    <dgm:pt modelId="{61D563FA-292E-49BC-8870-62147C109641}">
      <dgm:prSet/>
      <dgm:spPr/>
      <dgm:t>
        <a:bodyPr/>
        <a:lstStyle/>
        <a:p>
          <a:endParaRPr lang="en-US" dirty="0"/>
        </a:p>
      </dgm:t>
    </dgm:pt>
    <dgm:pt modelId="{3F0FBB49-7D5E-4DC6-A027-223F067260AB}" type="parTrans" cxnId="{EC87CBC3-160E-49A3-AEA1-DC155BEE3ED7}">
      <dgm:prSet/>
      <dgm:spPr/>
      <dgm:t>
        <a:bodyPr/>
        <a:lstStyle/>
        <a:p>
          <a:endParaRPr lang="en-US"/>
        </a:p>
      </dgm:t>
    </dgm:pt>
    <dgm:pt modelId="{FCB1FE32-BD68-44D5-90F4-460460EB90C2}" type="sibTrans" cxnId="{EC87CBC3-160E-49A3-AEA1-DC155BEE3ED7}">
      <dgm:prSet/>
      <dgm:spPr/>
      <dgm:t>
        <a:bodyPr/>
        <a:lstStyle/>
        <a:p>
          <a:endParaRPr lang="en-US"/>
        </a:p>
      </dgm:t>
    </dgm:pt>
    <dgm:pt modelId="{42AD7E32-74B9-4313-BEA8-D2725C1D827B}" type="pres">
      <dgm:prSet presAssocID="{BBF9E6A7-879E-4F35-B81A-1E2EAA5D7B8F}" presName="vert0" presStyleCnt="0">
        <dgm:presLayoutVars>
          <dgm:dir/>
          <dgm:animOne val="branch"/>
          <dgm:animLvl val="lvl"/>
        </dgm:presLayoutVars>
      </dgm:prSet>
      <dgm:spPr/>
    </dgm:pt>
    <dgm:pt modelId="{769103F8-16E2-4F64-8831-0D49A8E9803E}" type="pres">
      <dgm:prSet presAssocID="{08B212FB-7980-44C4-8DB5-2D1DD5204C32}" presName="thickLine" presStyleLbl="alignNode1" presStyleIdx="0" presStyleCnt="4"/>
      <dgm:spPr/>
    </dgm:pt>
    <dgm:pt modelId="{FFAE52A1-B056-4A7F-97E8-3CCC95849EB0}" type="pres">
      <dgm:prSet presAssocID="{08B212FB-7980-44C4-8DB5-2D1DD5204C32}" presName="horz1" presStyleCnt="0"/>
      <dgm:spPr/>
    </dgm:pt>
    <dgm:pt modelId="{5AA82E78-0CAE-48FB-A3CE-C96CFA2DBC86}" type="pres">
      <dgm:prSet presAssocID="{08B212FB-7980-44C4-8DB5-2D1DD5204C32}" presName="tx1" presStyleLbl="revTx" presStyleIdx="0" presStyleCnt="4"/>
      <dgm:spPr/>
    </dgm:pt>
    <dgm:pt modelId="{7A953E28-7129-4360-AE9C-E1840FA3D6D9}" type="pres">
      <dgm:prSet presAssocID="{08B212FB-7980-44C4-8DB5-2D1DD5204C32}" presName="vert1" presStyleCnt="0"/>
      <dgm:spPr/>
    </dgm:pt>
    <dgm:pt modelId="{86264FD7-7AE3-455E-B0E9-CC04F581F235}" type="pres">
      <dgm:prSet presAssocID="{304C2A74-28CE-4CC7-9193-EF390A320576}" presName="thickLine" presStyleLbl="alignNode1" presStyleIdx="1" presStyleCnt="4"/>
      <dgm:spPr/>
    </dgm:pt>
    <dgm:pt modelId="{FE6E88FB-EFE4-4681-814B-59D049DCEED5}" type="pres">
      <dgm:prSet presAssocID="{304C2A74-28CE-4CC7-9193-EF390A320576}" presName="horz1" presStyleCnt="0"/>
      <dgm:spPr/>
    </dgm:pt>
    <dgm:pt modelId="{D5C83B61-95A3-48E6-AAEC-50334CAE4962}" type="pres">
      <dgm:prSet presAssocID="{304C2A74-28CE-4CC7-9193-EF390A320576}" presName="tx1" presStyleLbl="revTx" presStyleIdx="1" presStyleCnt="4"/>
      <dgm:spPr/>
    </dgm:pt>
    <dgm:pt modelId="{1A337B61-3C76-48A8-AFBB-7604E60AFB9D}" type="pres">
      <dgm:prSet presAssocID="{304C2A74-28CE-4CC7-9193-EF390A320576}" presName="vert1" presStyleCnt="0"/>
      <dgm:spPr/>
    </dgm:pt>
    <dgm:pt modelId="{B78E61FF-69E6-462F-8D61-CE9540BDC8D5}" type="pres">
      <dgm:prSet presAssocID="{DD92875E-D6A7-41E6-B5C5-2889999646B8}" presName="thickLine" presStyleLbl="alignNode1" presStyleIdx="2" presStyleCnt="4"/>
      <dgm:spPr/>
    </dgm:pt>
    <dgm:pt modelId="{21C404E1-A2C9-4864-B65A-E25A7F68C060}" type="pres">
      <dgm:prSet presAssocID="{DD92875E-D6A7-41E6-B5C5-2889999646B8}" presName="horz1" presStyleCnt="0"/>
      <dgm:spPr/>
    </dgm:pt>
    <dgm:pt modelId="{BCAB6FFE-47D9-4FC3-B8A2-89A26A447851}" type="pres">
      <dgm:prSet presAssocID="{DD92875E-D6A7-41E6-B5C5-2889999646B8}" presName="tx1" presStyleLbl="revTx" presStyleIdx="2" presStyleCnt="4"/>
      <dgm:spPr/>
    </dgm:pt>
    <dgm:pt modelId="{56E6CD00-F7D7-4E86-BE73-F4148A6B828A}" type="pres">
      <dgm:prSet presAssocID="{DD92875E-D6A7-41E6-B5C5-2889999646B8}" presName="vert1" presStyleCnt="0"/>
      <dgm:spPr/>
    </dgm:pt>
    <dgm:pt modelId="{A0765726-4B90-4B78-8BD8-5F272569DF6F}" type="pres">
      <dgm:prSet presAssocID="{61D563FA-292E-49BC-8870-62147C109641}" presName="thickLine" presStyleLbl="alignNode1" presStyleIdx="3" presStyleCnt="4"/>
      <dgm:spPr/>
    </dgm:pt>
    <dgm:pt modelId="{F3B9E863-1934-4F0F-9055-569F910B56A9}" type="pres">
      <dgm:prSet presAssocID="{61D563FA-292E-49BC-8870-62147C109641}" presName="horz1" presStyleCnt="0"/>
      <dgm:spPr/>
    </dgm:pt>
    <dgm:pt modelId="{8CCA9F45-7368-4872-B05A-89F8E8CC356A}" type="pres">
      <dgm:prSet presAssocID="{61D563FA-292E-49BC-8870-62147C109641}" presName="tx1" presStyleLbl="revTx" presStyleIdx="3" presStyleCnt="4"/>
      <dgm:spPr/>
    </dgm:pt>
    <dgm:pt modelId="{5AC3C7B9-C6F7-47BC-B43D-38155F52F05A}" type="pres">
      <dgm:prSet presAssocID="{61D563FA-292E-49BC-8870-62147C109641}" presName="vert1" presStyleCnt="0"/>
      <dgm:spPr/>
    </dgm:pt>
  </dgm:ptLst>
  <dgm:cxnLst>
    <dgm:cxn modelId="{B12ECA13-7243-4374-AA55-1CD52A2DA24C}" type="presOf" srcId="{61D563FA-292E-49BC-8870-62147C109641}" destId="{8CCA9F45-7368-4872-B05A-89F8E8CC356A}" srcOrd="0" destOrd="0" presId="urn:microsoft.com/office/officeart/2008/layout/LinedList"/>
    <dgm:cxn modelId="{2C2F0D1A-DB68-44D8-8CC2-1C849F357860}" srcId="{BBF9E6A7-879E-4F35-B81A-1E2EAA5D7B8F}" destId="{08B212FB-7980-44C4-8DB5-2D1DD5204C32}" srcOrd="0" destOrd="0" parTransId="{8B76DB98-A4F9-4D6A-8F38-FAD92834E3F5}" sibTransId="{9BF0E517-C642-4A0A-83A1-1B41685AFCCE}"/>
    <dgm:cxn modelId="{E13FCC20-F153-4214-9983-37599C92DE4C}" type="presOf" srcId="{DD92875E-D6A7-41E6-B5C5-2889999646B8}" destId="{BCAB6FFE-47D9-4FC3-B8A2-89A26A447851}" srcOrd="0" destOrd="0" presId="urn:microsoft.com/office/officeart/2008/layout/LinedList"/>
    <dgm:cxn modelId="{66327B29-271A-4DC7-836B-B671BC165AC7}" type="presOf" srcId="{BBF9E6A7-879E-4F35-B81A-1E2EAA5D7B8F}" destId="{42AD7E32-74B9-4313-BEA8-D2725C1D827B}" srcOrd="0" destOrd="0" presId="urn:microsoft.com/office/officeart/2008/layout/LinedList"/>
    <dgm:cxn modelId="{EFE45549-13D2-4C8C-8655-CB46CF6D466D}" type="presOf" srcId="{304C2A74-28CE-4CC7-9193-EF390A320576}" destId="{D5C83B61-95A3-48E6-AAEC-50334CAE4962}" srcOrd="0" destOrd="0" presId="urn:microsoft.com/office/officeart/2008/layout/LinedList"/>
    <dgm:cxn modelId="{C3BB1F7E-DE15-4CB8-B40F-1E8F9014B94B}" srcId="{BBF9E6A7-879E-4F35-B81A-1E2EAA5D7B8F}" destId="{DD92875E-D6A7-41E6-B5C5-2889999646B8}" srcOrd="2" destOrd="0" parTransId="{1E9D7222-DD0A-4A2C-B00D-09838730C364}" sibTransId="{D026F9A2-BECA-423C-8316-C0687B2D088B}"/>
    <dgm:cxn modelId="{3F0C0A8F-5DD6-4B44-9F00-742F42845D94}" srcId="{BBF9E6A7-879E-4F35-B81A-1E2EAA5D7B8F}" destId="{304C2A74-28CE-4CC7-9193-EF390A320576}" srcOrd="1" destOrd="0" parTransId="{5B8DC458-BD9C-48F9-A89E-38F6D9C02C8C}" sibTransId="{0D9DAE70-1B87-4FF6-B04D-C4DCC3DF3394}"/>
    <dgm:cxn modelId="{EC87CBC3-160E-49A3-AEA1-DC155BEE3ED7}" srcId="{BBF9E6A7-879E-4F35-B81A-1E2EAA5D7B8F}" destId="{61D563FA-292E-49BC-8870-62147C109641}" srcOrd="3" destOrd="0" parTransId="{3F0FBB49-7D5E-4DC6-A027-223F067260AB}" sibTransId="{FCB1FE32-BD68-44D5-90F4-460460EB90C2}"/>
    <dgm:cxn modelId="{7FF590EB-41C9-4113-B25E-4403B87CC630}" type="presOf" srcId="{08B212FB-7980-44C4-8DB5-2D1DD5204C32}" destId="{5AA82E78-0CAE-48FB-A3CE-C96CFA2DBC86}" srcOrd="0" destOrd="0" presId="urn:microsoft.com/office/officeart/2008/layout/LinedList"/>
    <dgm:cxn modelId="{9CC280D1-CC0C-446E-ADBD-A75B55B391EC}" type="presParOf" srcId="{42AD7E32-74B9-4313-BEA8-D2725C1D827B}" destId="{769103F8-16E2-4F64-8831-0D49A8E9803E}" srcOrd="0" destOrd="0" presId="urn:microsoft.com/office/officeart/2008/layout/LinedList"/>
    <dgm:cxn modelId="{07DF0E4B-1106-42AA-B66D-16F05F0999AC}" type="presParOf" srcId="{42AD7E32-74B9-4313-BEA8-D2725C1D827B}" destId="{FFAE52A1-B056-4A7F-97E8-3CCC95849EB0}" srcOrd="1" destOrd="0" presId="urn:microsoft.com/office/officeart/2008/layout/LinedList"/>
    <dgm:cxn modelId="{88524E25-074D-4931-A2B0-21C8A8A4A07C}" type="presParOf" srcId="{FFAE52A1-B056-4A7F-97E8-3CCC95849EB0}" destId="{5AA82E78-0CAE-48FB-A3CE-C96CFA2DBC86}" srcOrd="0" destOrd="0" presId="urn:microsoft.com/office/officeart/2008/layout/LinedList"/>
    <dgm:cxn modelId="{5843BB2D-EB55-48EC-BB05-76E558124811}" type="presParOf" srcId="{FFAE52A1-B056-4A7F-97E8-3CCC95849EB0}" destId="{7A953E28-7129-4360-AE9C-E1840FA3D6D9}" srcOrd="1" destOrd="0" presId="urn:microsoft.com/office/officeart/2008/layout/LinedList"/>
    <dgm:cxn modelId="{304B101E-3F75-4465-8C40-713C34AB22BF}" type="presParOf" srcId="{42AD7E32-74B9-4313-BEA8-D2725C1D827B}" destId="{86264FD7-7AE3-455E-B0E9-CC04F581F235}" srcOrd="2" destOrd="0" presId="urn:microsoft.com/office/officeart/2008/layout/LinedList"/>
    <dgm:cxn modelId="{AF48C16D-4B8B-4390-8B0D-52CB8578EE03}" type="presParOf" srcId="{42AD7E32-74B9-4313-BEA8-D2725C1D827B}" destId="{FE6E88FB-EFE4-4681-814B-59D049DCEED5}" srcOrd="3" destOrd="0" presId="urn:microsoft.com/office/officeart/2008/layout/LinedList"/>
    <dgm:cxn modelId="{82BA64B7-E2EE-42E3-931C-D175C0F5CA68}" type="presParOf" srcId="{FE6E88FB-EFE4-4681-814B-59D049DCEED5}" destId="{D5C83B61-95A3-48E6-AAEC-50334CAE4962}" srcOrd="0" destOrd="0" presId="urn:microsoft.com/office/officeart/2008/layout/LinedList"/>
    <dgm:cxn modelId="{4A4EBF3F-4E57-4527-8F1C-3F179388724F}" type="presParOf" srcId="{FE6E88FB-EFE4-4681-814B-59D049DCEED5}" destId="{1A337B61-3C76-48A8-AFBB-7604E60AFB9D}" srcOrd="1" destOrd="0" presId="urn:microsoft.com/office/officeart/2008/layout/LinedList"/>
    <dgm:cxn modelId="{D6E72A32-B0F5-4B68-9D8B-C4825438CABA}" type="presParOf" srcId="{42AD7E32-74B9-4313-BEA8-D2725C1D827B}" destId="{B78E61FF-69E6-462F-8D61-CE9540BDC8D5}" srcOrd="4" destOrd="0" presId="urn:microsoft.com/office/officeart/2008/layout/LinedList"/>
    <dgm:cxn modelId="{2504CA91-72D4-4E22-8D75-48A48A5B58B2}" type="presParOf" srcId="{42AD7E32-74B9-4313-BEA8-D2725C1D827B}" destId="{21C404E1-A2C9-4864-B65A-E25A7F68C060}" srcOrd="5" destOrd="0" presId="urn:microsoft.com/office/officeart/2008/layout/LinedList"/>
    <dgm:cxn modelId="{CC041664-D146-4671-966F-E1835931FDFC}" type="presParOf" srcId="{21C404E1-A2C9-4864-B65A-E25A7F68C060}" destId="{BCAB6FFE-47D9-4FC3-B8A2-89A26A447851}" srcOrd="0" destOrd="0" presId="urn:microsoft.com/office/officeart/2008/layout/LinedList"/>
    <dgm:cxn modelId="{782EB285-422B-4D68-84B1-6ADA11D16E8E}" type="presParOf" srcId="{21C404E1-A2C9-4864-B65A-E25A7F68C060}" destId="{56E6CD00-F7D7-4E86-BE73-F4148A6B828A}" srcOrd="1" destOrd="0" presId="urn:microsoft.com/office/officeart/2008/layout/LinedList"/>
    <dgm:cxn modelId="{ECBF796A-F6A2-4A82-8B37-BBFD4A20ECC1}" type="presParOf" srcId="{42AD7E32-74B9-4313-BEA8-D2725C1D827B}" destId="{A0765726-4B90-4B78-8BD8-5F272569DF6F}" srcOrd="6" destOrd="0" presId="urn:microsoft.com/office/officeart/2008/layout/LinedList"/>
    <dgm:cxn modelId="{7E788F2E-21EF-4AFD-AF44-EC63E6A1E368}" type="presParOf" srcId="{42AD7E32-74B9-4313-BEA8-D2725C1D827B}" destId="{F3B9E863-1934-4F0F-9055-569F910B56A9}" srcOrd="7" destOrd="0" presId="urn:microsoft.com/office/officeart/2008/layout/LinedList"/>
    <dgm:cxn modelId="{F71C65AD-FF80-4DDF-A4A1-B3709E784E05}" type="presParOf" srcId="{F3B9E863-1934-4F0F-9055-569F910B56A9}" destId="{8CCA9F45-7368-4872-B05A-89F8E8CC356A}" srcOrd="0" destOrd="0" presId="urn:microsoft.com/office/officeart/2008/layout/LinedList"/>
    <dgm:cxn modelId="{113769D8-44E9-41EB-B4F0-F3CACB9C7625}" type="presParOf" srcId="{F3B9E863-1934-4F0F-9055-569F910B56A9}" destId="{5AC3C7B9-C6F7-47BC-B43D-38155F52F05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D8DB344-09CA-4BB3-AAE3-0F0BCB01EA70}" type="doc">
      <dgm:prSet loTypeId="urn:microsoft.com/office/officeart/2018/2/layout/IconCircleList" loCatId="icon" qsTypeId="urn:microsoft.com/office/officeart/2005/8/quickstyle/simple1" qsCatId="simple" csTypeId="urn:microsoft.com/office/officeart/2018/5/colors/Iconchunking_neutralbg_accent1_2" csCatId="accent1" phldr="1"/>
      <dgm:spPr/>
      <dgm:t>
        <a:bodyPr/>
        <a:lstStyle/>
        <a:p>
          <a:endParaRPr lang="en-US"/>
        </a:p>
      </dgm:t>
    </dgm:pt>
    <dgm:pt modelId="{540E2107-DAEE-4239-A166-5E27EB2A706A}">
      <dgm:prSet custT="1"/>
      <dgm:spPr/>
      <dgm:t>
        <a:bodyPr/>
        <a:lstStyle/>
        <a:p>
          <a:pPr>
            <a:lnSpc>
              <a:spcPct val="100000"/>
            </a:lnSpc>
          </a:pPr>
          <a:r>
            <a:rPr lang="en-US" sz="1800" dirty="0"/>
            <a:t>A. </a:t>
          </a:r>
          <a:r>
            <a:rPr lang="en-US" sz="1800" b="1" dirty="0"/>
            <a:t>EXHAUSTION, FATIGUE, SOMATIC SYMPTOMS</a:t>
          </a:r>
          <a:endParaRPr lang="en-US" sz="1800" dirty="0"/>
        </a:p>
      </dgm:t>
    </dgm:pt>
    <dgm:pt modelId="{844DE43B-3C87-4EE6-B458-F2C444ACB2CA}" type="parTrans" cxnId="{76EC4EC3-4ACE-4C62-B595-20A8DACE73C6}">
      <dgm:prSet/>
      <dgm:spPr/>
      <dgm:t>
        <a:bodyPr/>
        <a:lstStyle/>
        <a:p>
          <a:endParaRPr lang="en-US"/>
        </a:p>
      </dgm:t>
    </dgm:pt>
    <dgm:pt modelId="{FBAF1F62-A8C4-4CA4-BC3B-86ED6665C56D}" type="sibTrans" cxnId="{76EC4EC3-4ACE-4C62-B595-20A8DACE73C6}">
      <dgm:prSet/>
      <dgm:spPr/>
      <dgm:t>
        <a:bodyPr/>
        <a:lstStyle/>
        <a:p>
          <a:pPr>
            <a:lnSpc>
              <a:spcPct val="100000"/>
            </a:lnSpc>
          </a:pPr>
          <a:endParaRPr lang="en-US"/>
        </a:p>
      </dgm:t>
    </dgm:pt>
    <dgm:pt modelId="{ACE9E37B-6D61-4119-878E-EBF568E62C96}">
      <dgm:prSet custT="1"/>
      <dgm:spPr/>
      <dgm:t>
        <a:bodyPr/>
        <a:lstStyle/>
        <a:p>
          <a:pPr>
            <a:lnSpc>
              <a:spcPct val="100000"/>
            </a:lnSpc>
          </a:pPr>
          <a:r>
            <a:rPr lang="en-US" sz="1800" b="1" dirty="0"/>
            <a:t>B DEPERSONALIZATION- DETACHMENT- AVOIDING  ACTIVITIES</a:t>
          </a:r>
          <a:endParaRPr lang="en-US" sz="1800" dirty="0"/>
        </a:p>
      </dgm:t>
    </dgm:pt>
    <dgm:pt modelId="{1E1D7403-6B0A-4B1C-B6B0-7759DBB97241}" type="parTrans" cxnId="{F04CBF02-6532-4A32-886C-F7C042334FFC}">
      <dgm:prSet/>
      <dgm:spPr/>
      <dgm:t>
        <a:bodyPr/>
        <a:lstStyle/>
        <a:p>
          <a:endParaRPr lang="en-US"/>
        </a:p>
      </dgm:t>
    </dgm:pt>
    <dgm:pt modelId="{630853F2-F2D4-4A52-A3C9-3AE94C452021}" type="sibTrans" cxnId="{F04CBF02-6532-4A32-886C-F7C042334FFC}">
      <dgm:prSet/>
      <dgm:spPr/>
      <dgm:t>
        <a:bodyPr/>
        <a:lstStyle/>
        <a:p>
          <a:pPr>
            <a:lnSpc>
              <a:spcPct val="100000"/>
            </a:lnSpc>
          </a:pPr>
          <a:endParaRPr lang="en-US"/>
        </a:p>
      </dgm:t>
    </dgm:pt>
    <dgm:pt modelId="{06FBCE32-9BD4-4215-A7D7-2B17D07A7DC9}">
      <dgm:prSet custT="1"/>
      <dgm:spPr/>
      <dgm:t>
        <a:bodyPr/>
        <a:lstStyle/>
        <a:p>
          <a:pPr>
            <a:lnSpc>
              <a:spcPct val="100000"/>
            </a:lnSpc>
          </a:pPr>
          <a:r>
            <a:rPr lang="en-US" sz="1800" b="1" dirty="0"/>
            <a:t>C</a:t>
          </a:r>
          <a:r>
            <a:rPr lang="en-US" sz="1200" b="1" dirty="0"/>
            <a:t>. </a:t>
          </a:r>
          <a:r>
            <a:rPr lang="en-US" sz="1800" b="1" dirty="0"/>
            <a:t>LOSS OF SELF ESTEEM and MORALE-CYNICISM</a:t>
          </a:r>
          <a:endParaRPr lang="en-US" sz="1800" dirty="0"/>
        </a:p>
      </dgm:t>
    </dgm:pt>
    <dgm:pt modelId="{7C696DF8-A28C-49B2-87EE-7A4C27A99B88}" type="parTrans" cxnId="{5093CE2D-D2F2-466B-9277-2A9CED53E09E}">
      <dgm:prSet/>
      <dgm:spPr/>
      <dgm:t>
        <a:bodyPr/>
        <a:lstStyle/>
        <a:p>
          <a:endParaRPr lang="en-US"/>
        </a:p>
      </dgm:t>
    </dgm:pt>
    <dgm:pt modelId="{B7AC08E9-3CF1-4869-A557-B0F8A4310108}" type="sibTrans" cxnId="{5093CE2D-D2F2-466B-9277-2A9CED53E09E}">
      <dgm:prSet/>
      <dgm:spPr/>
      <dgm:t>
        <a:bodyPr/>
        <a:lstStyle/>
        <a:p>
          <a:pPr>
            <a:lnSpc>
              <a:spcPct val="100000"/>
            </a:lnSpc>
          </a:pPr>
          <a:endParaRPr lang="en-US"/>
        </a:p>
      </dgm:t>
    </dgm:pt>
    <dgm:pt modelId="{A90265AF-1020-4141-BF33-951C622792A2}">
      <dgm:prSet custT="1"/>
      <dgm:spPr/>
      <dgm:t>
        <a:bodyPr/>
        <a:lstStyle/>
        <a:p>
          <a:pPr>
            <a:lnSpc>
              <a:spcPct val="100000"/>
            </a:lnSpc>
          </a:pPr>
          <a:r>
            <a:rPr lang="en-US" sz="1800" b="1" dirty="0"/>
            <a:t>D. LOSS OF PROFESSIONAL IDENTITY</a:t>
          </a:r>
          <a:endParaRPr lang="en-US" sz="1800" dirty="0"/>
        </a:p>
      </dgm:t>
    </dgm:pt>
    <dgm:pt modelId="{54B4616B-2D3F-48AC-819B-3E99A1BC108F}" type="parTrans" cxnId="{5ABD930C-52B0-4698-BE55-B8539F9D93A0}">
      <dgm:prSet/>
      <dgm:spPr/>
      <dgm:t>
        <a:bodyPr/>
        <a:lstStyle/>
        <a:p>
          <a:endParaRPr lang="en-US"/>
        </a:p>
      </dgm:t>
    </dgm:pt>
    <dgm:pt modelId="{8F633857-D16C-40AB-B0D2-DB92964D06CB}" type="sibTrans" cxnId="{5ABD930C-52B0-4698-BE55-B8539F9D93A0}">
      <dgm:prSet/>
      <dgm:spPr/>
      <dgm:t>
        <a:bodyPr/>
        <a:lstStyle/>
        <a:p>
          <a:endParaRPr lang="en-US"/>
        </a:p>
      </dgm:t>
    </dgm:pt>
    <dgm:pt modelId="{B64B4FA8-71E2-4E32-BD73-5AF6DB6930BC}" type="pres">
      <dgm:prSet presAssocID="{7D8DB344-09CA-4BB3-AAE3-0F0BCB01EA70}" presName="root" presStyleCnt="0">
        <dgm:presLayoutVars>
          <dgm:dir/>
          <dgm:resizeHandles val="exact"/>
        </dgm:presLayoutVars>
      </dgm:prSet>
      <dgm:spPr/>
    </dgm:pt>
    <dgm:pt modelId="{17B65C9F-9195-44FC-9738-AD003B4CC199}" type="pres">
      <dgm:prSet presAssocID="{7D8DB344-09CA-4BB3-AAE3-0F0BCB01EA70}" presName="container" presStyleCnt="0">
        <dgm:presLayoutVars>
          <dgm:dir/>
          <dgm:resizeHandles val="exact"/>
        </dgm:presLayoutVars>
      </dgm:prSet>
      <dgm:spPr/>
    </dgm:pt>
    <dgm:pt modelId="{21429162-B005-45F4-B0BF-F8ECBA7E8D68}" type="pres">
      <dgm:prSet presAssocID="{540E2107-DAEE-4239-A166-5E27EB2A706A}" presName="compNode" presStyleCnt="0"/>
      <dgm:spPr/>
    </dgm:pt>
    <dgm:pt modelId="{7153FFB2-83D8-45D9-A14A-854E5F7CB869}" type="pres">
      <dgm:prSet presAssocID="{540E2107-DAEE-4239-A166-5E27EB2A706A}" presName="iconBgRect" presStyleLbl="bgShp" presStyleIdx="0" presStyleCnt="4"/>
      <dgm:spPr/>
    </dgm:pt>
    <dgm:pt modelId="{8BDF395E-9F4D-4958-A9FC-D221C97F6C26}" type="pres">
      <dgm:prSet presAssocID="{540E2107-DAEE-4239-A166-5E27EB2A706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ire"/>
        </a:ext>
      </dgm:extLst>
    </dgm:pt>
    <dgm:pt modelId="{F64A4A68-709B-4FCF-9EB6-4A2E91A45A1B}" type="pres">
      <dgm:prSet presAssocID="{540E2107-DAEE-4239-A166-5E27EB2A706A}" presName="spaceRect" presStyleCnt="0"/>
      <dgm:spPr/>
    </dgm:pt>
    <dgm:pt modelId="{65971497-FFF3-450A-ACAE-7E302AB621EF}" type="pres">
      <dgm:prSet presAssocID="{540E2107-DAEE-4239-A166-5E27EB2A706A}" presName="textRect" presStyleLbl="revTx" presStyleIdx="0" presStyleCnt="4">
        <dgm:presLayoutVars>
          <dgm:chMax val="1"/>
          <dgm:chPref val="1"/>
        </dgm:presLayoutVars>
      </dgm:prSet>
      <dgm:spPr/>
    </dgm:pt>
    <dgm:pt modelId="{2250DA80-269D-4A6D-A46A-B39CF66F20B6}" type="pres">
      <dgm:prSet presAssocID="{FBAF1F62-A8C4-4CA4-BC3B-86ED6665C56D}" presName="sibTrans" presStyleLbl="sibTrans2D1" presStyleIdx="0" presStyleCnt="0"/>
      <dgm:spPr/>
    </dgm:pt>
    <dgm:pt modelId="{662EB47B-ADAA-4EEC-A05F-6A33285D3087}" type="pres">
      <dgm:prSet presAssocID="{ACE9E37B-6D61-4119-878E-EBF568E62C96}" presName="compNode" presStyleCnt="0"/>
      <dgm:spPr/>
    </dgm:pt>
    <dgm:pt modelId="{23CEE54D-660C-46F1-8D55-6BEA824BF5E1}" type="pres">
      <dgm:prSet presAssocID="{ACE9E37B-6D61-4119-878E-EBF568E62C96}" presName="iconBgRect" presStyleLbl="bgShp" presStyleIdx="1" presStyleCnt="4"/>
      <dgm:spPr/>
    </dgm:pt>
    <dgm:pt modelId="{56145930-166E-4FDC-BD3B-A3C7D86DEE98}" type="pres">
      <dgm:prSet presAssocID="{ACE9E37B-6D61-4119-878E-EBF568E62C9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s"/>
        </a:ext>
      </dgm:extLst>
    </dgm:pt>
    <dgm:pt modelId="{9B88F562-3D80-4025-9CF5-156F71711F74}" type="pres">
      <dgm:prSet presAssocID="{ACE9E37B-6D61-4119-878E-EBF568E62C96}" presName="spaceRect" presStyleCnt="0"/>
      <dgm:spPr/>
    </dgm:pt>
    <dgm:pt modelId="{EA42F53A-85E9-456F-803F-C82148378EA3}" type="pres">
      <dgm:prSet presAssocID="{ACE9E37B-6D61-4119-878E-EBF568E62C96}" presName="textRect" presStyleLbl="revTx" presStyleIdx="1" presStyleCnt="4">
        <dgm:presLayoutVars>
          <dgm:chMax val="1"/>
          <dgm:chPref val="1"/>
        </dgm:presLayoutVars>
      </dgm:prSet>
      <dgm:spPr/>
    </dgm:pt>
    <dgm:pt modelId="{685BEF64-CFD0-4D69-B4D3-EC61D591830A}" type="pres">
      <dgm:prSet presAssocID="{630853F2-F2D4-4A52-A3C9-3AE94C452021}" presName="sibTrans" presStyleLbl="sibTrans2D1" presStyleIdx="0" presStyleCnt="0"/>
      <dgm:spPr/>
    </dgm:pt>
    <dgm:pt modelId="{989BDE19-2BC5-4F2E-A81A-DD09373175EB}" type="pres">
      <dgm:prSet presAssocID="{06FBCE32-9BD4-4215-A7D7-2B17D07A7DC9}" presName="compNode" presStyleCnt="0"/>
      <dgm:spPr/>
    </dgm:pt>
    <dgm:pt modelId="{2264C73E-EB6F-41A9-81B2-CD426B4063F5}" type="pres">
      <dgm:prSet presAssocID="{06FBCE32-9BD4-4215-A7D7-2B17D07A7DC9}" presName="iconBgRect" presStyleLbl="bgShp" presStyleIdx="2" presStyleCnt="4"/>
      <dgm:spPr/>
    </dgm:pt>
    <dgm:pt modelId="{5E1399FD-C48F-4053-8D6F-33F89376B620}" type="pres">
      <dgm:prSet presAssocID="{06FBCE32-9BD4-4215-A7D7-2B17D07A7DC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ustache Face with Solid Fill"/>
        </a:ext>
      </dgm:extLst>
    </dgm:pt>
    <dgm:pt modelId="{D8480207-03B3-43B2-A2D1-3D82F67159FD}" type="pres">
      <dgm:prSet presAssocID="{06FBCE32-9BD4-4215-A7D7-2B17D07A7DC9}" presName="spaceRect" presStyleCnt="0"/>
      <dgm:spPr/>
    </dgm:pt>
    <dgm:pt modelId="{17D0CD79-D5AE-47F2-8012-9171A6EDE391}" type="pres">
      <dgm:prSet presAssocID="{06FBCE32-9BD4-4215-A7D7-2B17D07A7DC9}" presName="textRect" presStyleLbl="revTx" presStyleIdx="2" presStyleCnt="4">
        <dgm:presLayoutVars>
          <dgm:chMax val="1"/>
          <dgm:chPref val="1"/>
        </dgm:presLayoutVars>
      </dgm:prSet>
      <dgm:spPr/>
    </dgm:pt>
    <dgm:pt modelId="{24979020-711C-4646-A3E5-C7D6B1B1749B}" type="pres">
      <dgm:prSet presAssocID="{B7AC08E9-3CF1-4869-A557-B0F8A4310108}" presName="sibTrans" presStyleLbl="sibTrans2D1" presStyleIdx="0" presStyleCnt="0"/>
      <dgm:spPr/>
    </dgm:pt>
    <dgm:pt modelId="{64BD36E2-DDDA-436D-878A-EA694ED59C43}" type="pres">
      <dgm:prSet presAssocID="{A90265AF-1020-4141-BF33-951C622792A2}" presName="compNode" presStyleCnt="0"/>
      <dgm:spPr/>
    </dgm:pt>
    <dgm:pt modelId="{9EBE3F6D-565D-407B-9B97-7483C472A01D}" type="pres">
      <dgm:prSet presAssocID="{A90265AF-1020-4141-BF33-951C622792A2}" presName="iconBgRect" presStyleLbl="bgShp" presStyleIdx="3" presStyleCnt="4"/>
      <dgm:spPr/>
    </dgm:pt>
    <dgm:pt modelId="{04366128-B25C-41B9-8FEB-2E64C9C4A5B0}" type="pres">
      <dgm:prSet presAssocID="{A90265AF-1020-4141-BF33-951C622792A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C90E630A-379A-4165-92C1-0E261133C291}" type="pres">
      <dgm:prSet presAssocID="{A90265AF-1020-4141-BF33-951C622792A2}" presName="spaceRect" presStyleCnt="0"/>
      <dgm:spPr/>
    </dgm:pt>
    <dgm:pt modelId="{6EAECB0B-D50D-4714-BF09-DD612591DC41}" type="pres">
      <dgm:prSet presAssocID="{A90265AF-1020-4141-BF33-951C622792A2}" presName="textRect" presStyleLbl="revTx" presStyleIdx="3" presStyleCnt="4">
        <dgm:presLayoutVars>
          <dgm:chMax val="1"/>
          <dgm:chPref val="1"/>
        </dgm:presLayoutVars>
      </dgm:prSet>
      <dgm:spPr/>
    </dgm:pt>
  </dgm:ptLst>
  <dgm:cxnLst>
    <dgm:cxn modelId="{F04CBF02-6532-4A32-886C-F7C042334FFC}" srcId="{7D8DB344-09CA-4BB3-AAE3-0F0BCB01EA70}" destId="{ACE9E37B-6D61-4119-878E-EBF568E62C96}" srcOrd="1" destOrd="0" parTransId="{1E1D7403-6B0A-4B1C-B6B0-7759DBB97241}" sibTransId="{630853F2-F2D4-4A52-A3C9-3AE94C452021}"/>
    <dgm:cxn modelId="{5ABD930C-52B0-4698-BE55-B8539F9D93A0}" srcId="{7D8DB344-09CA-4BB3-AAE3-0F0BCB01EA70}" destId="{A90265AF-1020-4141-BF33-951C622792A2}" srcOrd="3" destOrd="0" parTransId="{54B4616B-2D3F-48AC-819B-3E99A1BC108F}" sibTransId="{8F633857-D16C-40AB-B0D2-DB92964D06CB}"/>
    <dgm:cxn modelId="{5093CE2D-D2F2-466B-9277-2A9CED53E09E}" srcId="{7D8DB344-09CA-4BB3-AAE3-0F0BCB01EA70}" destId="{06FBCE32-9BD4-4215-A7D7-2B17D07A7DC9}" srcOrd="2" destOrd="0" parTransId="{7C696DF8-A28C-49B2-87EE-7A4C27A99B88}" sibTransId="{B7AC08E9-3CF1-4869-A557-B0F8A4310108}"/>
    <dgm:cxn modelId="{05942735-3B4E-4B58-9B1E-F107180FE968}" type="presOf" srcId="{FBAF1F62-A8C4-4CA4-BC3B-86ED6665C56D}" destId="{2250DA80-269D-4A6D-A46A-B39CF66F20B6}" srcOrd="0" destOrd="0" presId="urn:microsoft.com/office/officeart/2018/2/layout/IconCircleList"/>
    <dgm:cxn modelId="{25A9173C-9E2A-48A7-B0FF-1CD060F7A04E}" type="presOf" srcId="{A90265AF-1020-4141-BF33-951C622792A2}" destId="{6EAECB0B-D50D-4714-BF09-DD612591DC41}" srcOrd="0" destOrd="0" presId="urn:microsoft.com/office/officeart/2018/2/layout/IconCircleList"/>
    <dgm:cxn modelId="{62714E46-B3FD-4BDB-B379-FD550747B091}" type="presOf" srcId="{540E2107-DAEE-4239-A166-5E27EB2A706A}" destId="{65971497-FFF3-450A-ACAE-7E302AB621EF}" srcOrd="0" destOrd="0" presId="urn:microsoft.com/office/officeart/2018/2/layout/IconCircleList"/>
    <dgm:cxn modelId="{FAD5C787-6F15-45DC-B15D-C9D3B9C38626}" type="presOf" srcId="{B7AC08E9-3CF1-4869-A557-B0F8A4310108}" destId="{24979020-711C-4646-A3E5-C7D6B1B1749B}" srcOrd="0" destOrd="0" presId="urn:microsoft.com/office/officeart/2018/2/layout/IconCircleList"/>
    <dgm:cxn modelId="{1764DE89-8E98-4368-8F95-58FE23A7D1CF}" type="presOf" srcId="{630853F2-F2D4-4A52-A3C9-3AE94C452021}" destId="{685BEF64-CFD0-4D69-B4D3-EC61D591830A}" srcOrd="0" destOrd="0" presId="urn:microsoft.com/office/officeart/2018/2/layout/IconCircleList"/>
    <dgm:cxn modelId="{76EC4EC3-4ACE-4C62-B595-20A8DACE73C6}" srcId="{7D8DB344-09CA-4BB3-AAE3-0F0BCB01EA70}" destId="{540E2107-DAEE-4239-A166-5E27EB2A706A}" srcOrd="0" destOrd="0" parTransId="{844DE43B-3C87-4EE6-B458-F2C444ACB2CA}" sibTransId="{FBAF1F62-A8C4-4CA4-BC3B-86ED6665C56D}"/>
    <dgm:cxn modelId="{2B00E3C3-31F6-4B6A-A5ED-54FDEEA3F180}" type="presOf" srcId="{06FBCE32-9BD4-4215-A7D7-2B17D07A7DC9}" destId="{17D0CD79-D5AE-47F2-8012-9171A6EDE391}" srcOrd="0" destOrd="0" presId="urn:microsoft.com/office/officeart/2018/2/layout/IconCircleList"/>
    <dgm:cxn modelId="{775122EF-6D1C-4318-854B-08DAAD91FFAE}" type="presOf" srcId="{ACE9E37B-6D61-4119-878E-EBF568E62C96}" destId="{EA42F53A-85E9-456F-803F-C82148378EA3}" srcOrd="0" destOrd="0" presId="urn:microsoft.com/office/officeart/2018/2/layout/IconCircleList"/>
    <dgm:cxn modelId="{F4CEF2FC-98AB-4EB3-8369-8DC566CEF70C}" type="presOf" srcId="{7D8DB344-09CA-4BB3-AAE3-0F0BCB01EA70}" destId="{B64B4FA8-71E2-4E32-BD73-5AF6DB6930BC}" srcOrd="0" destOrd="0" presId="urn:microsoft.com/office/officeart/2018/2/layout/IconCircleList"/>
    <dgm:cxn modelId="{E5A80C74-8F29-4FA9-AC89-A5F01E8ABC84}" type="presParOf" srcId="{B64B4FA8-71E2-4E32-BD73-5AF6DB6930BC}" destId="{17B65C9F-9195-44FC-9738-AD003B4CC199}" srcOrd="0" destOrd="0" presId="urn:microsoft.com/office/officeart/2018/2/layout/IconCircleList"/>
    <dgm:cxn modelId="{3EAD428C-9071-469E-8230-BD8CC264773E}" type="presParOf" srcId="{17B65C9F-9195-44FC-9738-AD003B4CC199}" destId="{21429162-B005-45F4-B0BF-F8ECBA7E8D68}" srcOrd="0" destOrd="0" presId="urn:microsoft.com/office/officeart/2018/2/layout/IconCircleList"/>
    <dgm:cxn modelId="{EC8EDC6B-3CC3-4F0F-8584-4790A885FDA8}" type="presParOf" srcId="{21429162-B005-45F4-B0BF-F8ECBA7E8D68}" destId="{7153FFB2-83D8-45D9-A14A-854E5F7CB869}" srcOrd="0" destOrd="0" presId="urn:microsoft.com/office/officeart/2018/2/layout/IconCircleList"/>
    <dgm:cxn modelId="{CCC2E127-0386-4447-AE20-BFABD9AC3259}" type="presParOf" srcId="{21429162-B005-45F4-B0BF-F8ECBA7E8D68}" destId="{8BDF395E-9F4D-4958-A9FC-D221C97F6C26}" srcOrd="1" destOrd="0" presId="urn:microsoft.com/office/officeart/2018/2/layout/IconCircleList"/>
    <dgm:cxn modelId="{7108AB97-69FF-4726-B8FA-406FE0350E71}" type="presParOf" srcId="{21429162-B005-45F4-B0BF-F8ECBA7E8D68}" destId="{F64A4A68-709B-4FCF-9EB6-4A2E91A45A1B}" srcOrd="2" destOrd="0" presId="urn:microsoft.com/office/officeart/2018/2/layout/IconCircleList"/>
    <dgm:cxn modelId="{1CF12043-D438-48B3-8A76-0F9B271AE0BC}" type="presParOf" srcId="{21429162-B005-45F4-B0BF-F8ECBA7E8D68}" destId="{65971497-FFF3-450A-ACAE-7E302AB621EF}" srcOrd="3" destOrd="0" presId="urn:microsoft.com/office/officeart/2018/2/layout/IconCircleList"/>
    <dgm:cxn modelId="{F041B342-610D-4BA7-9B45-5C3088C6F1E8}" type="presParOf" srcId="{17B65C9F-9195-44FC-9738-AD003B4CC199}" destId="{2250DA80-269D-4A6D-A46A-B39CF66F20B6}" srcOrd="1" destOrd="0" presId="urn:microsoft.com/office/officeart/2018/2/layout/IconCircleList"/>
    <dgm:cxn modelId="{960EADF1-43AE-486B-90AA-E38192B4A535}" type="presParOf" srcId="{17B65C9F-9195-44FC-9738-AD003B4CC199}" destId="{662EB47B-ADAA-4EEC-A05F-6A33285D3087}" srcOrd="2" destOrd="0" presId="urn:microsoft.com/office/officeart/2018/2/layout/IconCircleList"/>
    <dgm:cxn modelId="{3F845228-B767-4595-9194-2B9538B609B3}" type="presParOf" srcId="{662EB47B-ADAA-4EEC-A05F-6A33285D3087}" destId="{23CEE54D-660C-46F1-8D55-6BEA824BF5E1}" srcOrd="0" destOrd="0" presId="urn:microsoft.com/office/officeart/2018/2/layout/IconCircleList"/>
    <dgm:cxn modelId="{5EBB0934-9C76-48AB-9704-EC2EC99F18F4}" type="presParOf" srcId="{662EB47B-ADAA-4EEC-A05F-6A33285D3087}" destId="{56145930-166E-4FDC-BD3B-A3C7D86DEE98}" srcOrd="1" destOrd="0" presId="urn:microsoft.com/office/officeart/2018/2/layout/IconCircleList"/>
    <dgm:cxn modelId="{7465352A-1000-4BDB-B6DC-E18A0066F287}" type="presParOf" srcId="{662EB47B-ADAA-4EEC-A05F-6A33285D3087}" destId="{9B88F562-3D80-4025-9CF5-156F71711F74}" srcOrd="2" destOrd="0" presId="urn:microsoft.com/office/officeart/2018/2/layout/IconCircleList"/>
    <dgm:cxn modelId="{C907E094-FB3D-477C-B4D7-B8AA07BB449E}" type="presParOf" srcId="{662EB47B-ADAA-4EEC-A05F-6A33285D3087}" destId="{EA42F53A-85E9-456F-803F-C82148378EA3}" srcOrd="3" destOrd="0" presId="urn:microsoft.com/office/officeart/2018/2/layout/IconCircleList"/>
    <dgm:cxn modelId="{5728B380-C7A6-45A0-89E8-3FF117E0F2DC}" type="presParOf" srcId="{17B65C9F-9195-44FC-9738-AD003B4CC199}" destId="{685BEF64-CFD0-4D69-B4D3-EC61D591830A}" srcOrd="3" destOrd="0" presId="urn:microsoft.com/office/officeart/2018/2/layout/IconCircleList"/>
    <dgm:cxn modelId="{CCD35C9B-E2B9-4ECD-930B-240ED76FEAF8}" type="presParOf" srcId="{17B65C9F-9195-44FC-9738-AD003B4CC199}" destId="{989BDE19-2BC5-4F2E-A81A-DD09373175EB}" srcOrd="4" destOrd="0" presId="urn:microsoft.com/office/officeart/2018/2/layout/IconCircleList"/>
    <dgm:cxn modelId="{2E9D4807-C34E-4BCF-8346-D2A8EFF7304F}" type="presParOf" srcId="{989BDE19-2BC5-4F2E-A81A-DD09373175EB}" destId="{2264C73E-EB6F-41A9-81B2-CD426B4063F5}" srcOrd="0" destOrd="0" presId="urn:microsoft.com/office/officeart/2018/2/layout/IconCircleList"/>
    <dgm:cxn modelId="{FA687246-6310-4B60-9BE9-8A4A47DF7AE2}" type="presParOf" srcId="{989BDE19-2BC5-4F2E-A81A-DD09373175EB}" destId="{5E1399FD-C48F-4053-8D6F-33F89376B620}" srcOrd="1" destOrd="0" presId="urn:microsoft.com/office/officeart/2018/2/layout/IconCircleList"/>
    <dgm:cxn modelId="{5333464F-973E-4ECB-B435-B3986D2A933C}" type="presParOf" srcId="{989BDE19-2BC5-4F2E-A81A-DD09373175EB}" destId="{D8480207-03B3-43B2-A2D1-3D82F67159FD}" srcOrd="2" destOrd="0" presId="urn:microsoft.com/office/officeart/2018/2/layout/IconCircleList"/>
    <dgm:cxn modelId="{70A2D7C9-2EED-4E1A-9A6B-23473FE86515}" type="presParOf" srcId="{989BDE19-2BC5-4F2E-A81A-DD09373175EB}" destId="{17D0CD79-D5AE-47F2-8012-9171A6EDE391}" srcOrd="3" destOrd="0" presId="urn:microsoft.com/office/officeart/2018/2/layout/IconCircleList"/>
    <dgm:cxn modelId="{F1395F6D-EBD6-4092-B820-ADB2FB0C1315}" type="presParOf" srcId="{17B65C9F-9195-44FC-9738-AD003B4CC199}" destId="{24979020-711C-4646-A3E5-C7D6B1B1749B}" srcOrd="5" destOrd="0" presId="urn:microsoft.com/office/officeart/2018/2/layout/IconCircleList"/>
    <dgm:cxn modelId="{D23B5BA3-9FB4-4237-B57B-B851496A8F42}" type="presParOf" srcId="{17B65C9F-9195-44FC-9738-AD003B4CC199}" destId="{64BD36E2-DDDA-436D-878A-EA694ED59C43}" srcOrd="6" destOrd="0" presId="urn:microsoft.com/office/officeart/2018/2/layout/IconCircleList"/>
    <dgm:cxn modelId="{E34FD8C9-366B-41F4-8C19-31EA9A5CE485}" type="presParOf" srcId="{64BD36E2-DDDA-436D-878A-EA694ED59C43}" destId="{9EBE3F6D-565D-407B-9B97-7483C472A01D}" srcOrd="0" destOrd="0" presId="urn:microsoft.com/office/officeart/2018/2/layout/IconCircleList"/>
    <dgm:cxn modelId="{F582336D-58E9-4DDB-994C-B044952FE66E}" type="presParOf" srcId="{64BD36E2-DDDA-436D-878A-EA694ED59C43}" destId="{04366128-B25C-41B9-8FEB-2E64C9C4A5B0}" srcOrd="1" destOrd="0" presId="urn:microsoft.com/office/officeart/2018/2/layout/IconCircleList"/>
    <dgm:cxn modelId="{200BF2E1-B235-4D98-BF32-BAFE6726011F}" type="presParOf" srcId="{64BD36E2-DDDA-436D-878A-EA694ED59C43}" destId="{C90E630A-379A-4165-92C1-0E261133C291}" srcOrd="2" destOrd="0" presId="urn:microsoft.com/office/officeart/2018/2/layout/IconCircleList"/>
    <dgm:cxn modelId="{1E46EEAF-1A4A-4BA9-978C-8E41C5DE521F}" type="presParOf" srcId="{64BD36E2-DDDA-436D-878A-EA694ED59C43}" destId="{6EAECB0B-D50D-4714-BF09-DD612591DC41}" srcOrd="3" destOrd="0" presId="urn:microsoft.com/office/officeart/2018/2/layout/Icon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C063273-4DDA-4CFD-8836-16B851CA50F1}"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B7E99EBB-BAF5-424F-991C-22B87FDAB910}">
      <dgm:prSet/>
      <dgm:spPr/>
      <dgm:t>
        <a:bodyPr/>
        <a:lstStyle/>
        <a:p>
          <a:r>
            <a:rPr lang="en-US" b="1" dirty="0"/>
            <a:t>Injuries to patients or staff through carelessness and loss of empathy Loss of Efficacy</a:t>
          </a:r>
          <a:endParaRPr lang="en-US" dirty="0"/>
        </a:p>
      </dgm:t>
    </dgm:pt>
    <dgm:pt modelId="{1AE5CC46-50C5-4879-AA78-092AFCF7EF6A}" type="parTrans" cxnId="{20B91476-7050-4AE2-B370-F5D0ECC87232}">
      <dgm:prSet/>
      <dgm:spPr/>
      <dgm:t>
        <a:bodyPr/>
        <a:lstStyle/>
        <a:p>
          <a:endParaRPr lang="en-US"/>
        </a:p>
      </dgm:t>
    </dgm:pt>
    <dgm:pt modelId="{26E65F97-1228-4287-9675-35EF2A4A1D80}" type="sibTrans" cxnId="{20B91476-7050-4AE2-B370-F5D0ECC87232}">
      <dgm:prSet/>
      <dgm:spPr/>
      <dgm:t>
        <a:bodyPr/>
        <a:lstStyle/>
        <a:p>
          <a:endParaRPr lang="en-US"/>
        </a:p>
      </dgm:t>
    </dgm:pt>
    <dgm:pt modelId="{5DC3496D-C520-474A-94A2-2ADE35D43028}">
      <dgm:prSet/>
      <dgm:spPr/>
      <dgm:t>
        <a:bodyPr/>
        <a:lstStyle/>
        <a:p>
          <a:r>
            <a:rPr lang="en-US" b="1" dirty="0"/>
            <a:t>As many as 50 % of M.D. have experienced it</a:t>
          </a:r>
        </a:p>
      </dgm:t>
    </dgm:pt>
    <dgm:pt modelId="{612219A3-44E2-4326-BE22-3424156396B6}" type="parTrans" cxnId="{5CBDAEF5-88FB-44A0-A3E9-711280FF8D7A}">
      <dgm:prSet/>
      <dgm:spPr/>
      <dgm:t>
        <a:bodyPr/>
        <a:lstStyle/>
        <a:p>
          <a:endParaRPr lang="en-US"/>
        </a:p>
      </dgm:t>
    </dgm:pt>
    <dgm:pt modelId="{3A139415-B3B7-4571-A777-A79D0A66B4CA}" type="sibTrans" cxnId="{5CBDAEF5-88FB-44A0-A3E9-711280FF8D7A}">
      <dgm:prSet/>
      <dgm:spPr/>
      <dgm:t>
        <a:bodyPr/>
        <a:lstStyle/>
        <a:p>
          <a:endParaRPr lang="en-US"/>
        </a:p>
      </dgm:t>
    </dgm:pt>
    <dgm:pt modelId="{EAA1130F-8CDF-43E2-B492-2DF058CBF9A3}">
      <dgm:prSet/>
      <dgm:spPr/>
      <dgm:t>
        <a:bodyPr/>
        <a:lstStyle/>
        <a:p>
          <a:r>
            <a:rPr lang="en-US" b="1"/>
            <a:t>Boundary Violations- acting out with  patients or harassing staff</a:t>
          </a:r>
          <a:endParaRPr lang="en-US"/>
        </a:p>
      </dgm:t>
    </dgm:pt>
    <dgm:pt modelId="{1FEF1C49-1397-4C36-B311-3E0D8E803741}" type="parTrans" cxnId="{C4556166-4D0B-4675-85AD-78B7B6365258}">
      <dgm:prSet/>
      <dgm:spPr/>
      <dgm:t>
        <a:bodyPr/>
        <a:lstStyle/>
        <a:p>
          <a:endParaRPr lang="en-US"/>
        </a:p>
      </dgm:t>
    </dgm:pt>
    <dgm:pt modelId="{417D6BA0-301B-4AFA-9289-0346C8461820}" type="sibTrans" cxnId="{C4556166-4D0B-4675-85AD-78B7B6365258}">
      <dgm:prSet/>
      <dgm:spPr/>
      <dgm:t>
        <a:bodyPr/>
        <a:lstStyle/>
        <a:p>
          <a:endParaRPr lang="en-US"/>
        </a:p>
      </dgm:t>
    </dgm:pt>
    <dgm:pt modelId="{6040DC61-BF30-4938-AA41-7E6FFFBF1E4C}">
      <dgm:prSet/>
      <dgm:spPr/>
      <dgm:t>
        <a:bodyPr/>
        <a:lstStyle/>
        <a:p>
          <a:r>
            <a:rPr lang="en-US" b="1" dirty="0"/>
            <a:t>May lead to Impairment, but not the same as Impairment</a:t>
          </a:r>
        </a:p>
        <a:p>
          <a:endParaRPr lang="en-US" dirty="0"/>
        </a:p>
      </dgm:t>
    </dgm:pt>
    <dgm:pt modelId="{53C63331-ACB1-41D7-9F91-F079E189020B}" type="parTrans" cxnId="{B390D7C3-D72C-47BE-ACBA-7AB4ECEF9603}">
      <dgm:prSet/>
      <dgm:spPr/>
      <dgm:t>
        <a:bodyPr/>
        <a:lstStyle/>
        <a:p>
          <a:endParaRPr lang="en-US"/>
        </a:p>
      </dgm:t>
    </dgm:pt>
    <dgm:pt modelId="{2D7DA304-FFE6-4C3A-AC23-E837455D7A3C}" type="sibTrans" cxnId="{B390D7C3-D72C-47BE-ACBA-7AB4ECEF9603}">
      <dgm:prSet/>
      <dgm:spPr/>
      <dgm:t>
        <a:bodyPr/>
        <a:lstStyle/>
        <a:p>
          <a:endParaRPr lang="en-US"/>
        </a:p>
      </dgm:t>
    </dgm:pt>
    <dgm:pt modelId="{C406F55C-CF29-47D3-BBCD-AEBEF236F746}" type="pres">
      <dgm:prSet presAssocID="{CC063273-4DDA-4CFD-8836-16B851CA50F1}" presName="vert0" presStyleCnt="0">
        <dgm:presLayoutVars>
          <dgm:dir/>
          <dgm:animOne val="branch"/>
          <dgm:animLvl val="lvl"/>
        </dgm:presLayoutVars>
      </dgm:prSet>
      <dgm:spPr/>
    </dgm:pt>
    <dgm:pt modelId="{6F88CD35-188C-45CB-A841-1EDC526159D8}" type="pres">
      <dgm:prSet presAssocID="{B7E99EBB-BAF5-424F-991C-22B87FDAB910}" presName="thickLine" presStyleLbl="alignNode1" presStyleIdx="0" presStyleCnt="4"/>
      <dgm:spPr/>
    </dgm:pt>
    <dgm:pt modelId="{5B8D25D5-4BA3-4C60-B1C7-CE7EC1C457ED}" type="pres">
      <dgm:prSet presAssocID="{B7E99EBB-BAF5-424F-991C-22B87FDAB910}" presName="horz1" presStyleCnt="0"/>
      <dgm:spPr/>
    </dgm:pt>
    <dgm:pt modelId="{5B4E0388-4D19-4EE3-A26A-B91C1D64FFF6}" type="pres">
      <dgm:prSet presAssocID="{B7E99EBB-BAF5-424F-991C-22B87FDAB910}" presName="tx1" presStyleLbl="revTx" presStyleIdx="0" presStyleCnt="4"/>
      <dgm:spPr/>
    </dgm:pt>
    <dgm:pt modelId="{27A79263-433C-48C6-AD8D-8E9FD566DA82}" type="pres">
      <dgm:prSet presAssocID="{B7E99EBB-BAF5-424F-991C-22B87FDAB910}" presName="vert1" presStyleCnt="0"/>
      <dgm:spPr/>
    </dgm:pt>
    <dgm:pt modelId="{383459DD-E6BB-48F8-99D6-92C269EDEA15}" type="pres">
      <dgm:prSet presAssocID="{5DC3496D-C520-474A-94A2-2ADE35D43028}" presName="thickLine" presStyleLbl="alignNode1" presStyleIdx="1" presStyleCnt="4"/>
      <dgm:spPr/>
    </dgm:pt>
    <dgm:pt modelId="{D48A4A3C-C4DA-4765-917F-89A3804BB463}" type="pres">
      <dgm:prSet presAssocID="{5DC3496D-C520-474A-94A2-2ADE35D43028}" presName="horz1" presStyleCnt="0"/>
      <dgm:spPr/>
    </dgm:pt>
    <dgm:pt modelId="{DC5FBFE1-C15F-49D4-926B-8E1682E10DDA}" type="pres">
      <dgm:prSet presAssocID="{5DC3496D-C520-474A-94A2-2ADE35D43028}" presName="tx1" presStyleLbl="revTx" presStyleIdx="1" presStyleCnt="4"/>
      <dgm:spPr/>
    </dgm:pt>
    <dgm:pt modelId="{A0B9FA78-4928-4F18-9A75-B13B0F90FD17}" type="pres">
      <dgm:prSet presAssocID="{5DC3496D-C520-474A-94A2-2ADE35D43028}" presName="vert1" presStyleCnt="0"/>
      <dgm:spPr/>
    </dgm:pt>
    <dgm:pt modelId="{1B2AA243-933C-4162-B02A-CDB2069DF2F7}" type="pres">
      <dgm:prSet presAssocID="{EAA1130F-8CDF-43E2-B492-2DF058CBF9A3}" presName="thickLine" presStyleLbl="alignNode1" presStyleIdx="2" presStyleCnt="4"/>
      <dgm:spPr/>
    </dgm:pt>
    <dgm:pt modelId="{3924F234-0E31-4049-A3B2-3D1B3B282FEF}" type="pres">
      <dgm:prSet presAssocID="{EAA1130F-8CDF-43E2-B492-2DF058CBF9A3}" presName="horz1" presStyleCnt="0"/>
      <dgm:spPr/>
    </dgm:pt>
    <dgm:pt modelId="{7E595CA2-0564-4BB8-B058-F61C9C8567D4}" type="pres">
      <dgm:prSet presAssocID="{EAA1130F-8CDF-43E2-B492-2DF058CBF9A3}" presName="tx1" presStyleLbl="revTx" presStyleIdx="2" presStyleCnt="4"/>
      <dgm:spPr/>
    </dgm:pt>
    <dgm:pt modelId="{072B528D-0601-4B97-BEB7-C7602C477811}" type="pres">
      <dgm:prSet presAssocID="{EAA1130F-8CDF-43E2-B492-2DF058CBF9A3}" presName="vert1" presStyleCnt="0"/>
      <dgm:spPr/>
    </dgm:pt>
    <dgm:pt modelId="{95358827-5921-495A-BF8D-994DCAF70E82}" type="pres">
      <dgm:prSet presAssocID="{6040DC61-BF30-4938-AA41-7E6FFFBF1E4C}" presName="thickLine" presStyleLbl="alignNode1" presStyleIdx="3" presStyleCnt="4"/>
      <dgm:spPr/>
    </dgm:pt>
    <dgm:pt modelId="{5DFE13E6-1557-4668-ACAA-945634631B19}" type="pres">
      <dgm:prSet presAssocID="{6040DC61-BF30-4938-AA41-7E6FFFBF1E4C}" presName="horz1" presStyleCnt="0"/>
      <dgm:spPr/>
    </dgm:pt>
    <dgm:pt modelId="{E7FD5377-39F4-4FC7-96C0-964B0A0D7F21}" type="pres">
      <dgm:prSet presAssocID="{6040DC61-BF30-4938-AA41-7E6FFFBF1E4C}" presName="tx1" presStyleLbl="revTx" presStyleIdx="3" presStyleCnt="4"/>
      <dgm:spPr/>
    </dgm:pt>
    <dgm:pt modelId="{6F725EC0-0FC5-4B6A-8B21-29FF129E8456}" type="pres">
      <dgm:prSet presAssocID="{6040DC61-BF30-4938-AA41-7E6FFFBF1E4C}" presName="vert1" presStyleCnt="0"/>
      <dgm:spPr/>
    </dgm:pt>
  </dgm:ptLst>
  <dgm:cxnLst>
    <dgm:cxn modelId="{2E45CA04-96FE-4A11-A08E-33A12A374949}" type="presOf" srcId="{6040DC61-BF30-4938-AA41-7E6FFFBF1E4C}" destId="{E7FD5377-39F4-4FC7-96C0-964B0A0D7F21}" srcOrd="0" destOrd="0" presId="urn:microsoft.com/office/officeart/2008/layout/LinedList"/>
    <dgm:cxn modelId="{EAF2A012-8CDF-4099-90DC-A528EFB896C7}" type="presOf" srcId="{EAA1130F-8CDF-43E2-B492-2DF058CBF9A3}" destId="{7E595CA2-0564-4BB8-B058-F61C9C8567D4}" srcOrd="0" destOrd="0" presId="urn:microsoft.com/office/officeart/2008/layout/LinedList"/>
    <dgm:cxn modelId="{C4556166-4D0B-4675-85AD-78B7B6365258}" srcId="{CC063273-4DDA-4CFD-8836-16B851CA50F1}" destId="{EAA1130F-8CDF-43E2-B492-2DF058CBF9A3}" srcOrd="2" destOrd="0" parTransId="{1FEF1C49-1397-4C36-B311-3E0D8E803741}" sibTransId="{417D6BA0-301B-4AFA-9289-0346C8461820}"/>
    <dgm:cxn modelId="{20B91476-7050-4AE2-B370-F5D0ECC87232}" srcId="{CC063273-4DDA-4CFD-8836-16B851CA50F1}" destId="{B7E99EBB-BAF5-424F-991C-22B87FDAB910}" srcOrd="0" destOrd="0" parTransId="{1AE5CC46-50C5-4879-AA78-092AFCF7EF6A}" sibTransId="{26E65F97-1228-4287-9675-35EF2A4A1D80}"/>
    <dgm:cxn modelId="{CBC23379-548C-4D36-8A07-3DCC3F5C9881}" type="presOf" srcId="{5DC3496D-C520-474A-94A2-2ADE35D43028}" destId="{DC5FBFE1-C15F-49D4-926B-8E1682E10DDA}" srcOrd="0" destOrd="0" presId="urn:microsoft.com/office/officeart/2008/layout/LinedList"/>
    <dgm:cxn modelId="{523EBD9A-F866-47B9-B41D-660AA82139B1}" type="presOf" srcId="{B7E99EBB-BAF5-424F-991C-22B87FDAB910}" destId="{5B4E0388-4D19-4EE3-A26A-B91C1D64FFF6}" srcOrd="0" destOrd="0" presId="urn:microsoft.com/office/officeart/2008/layout/LinedList"/>
    <dgm:cxn modelId="{B390D7C3-D72C-47BE-ACBA-7AB4ECEF9603}" srcId="{CC063273-4DDA-4CFD-8836-16B851CA50F1}" destId="{6040DC61-BF30-4938-AA41-7E6FFFBF1E4C}" srcOrd="3" destOrd="0" parTransId="{53C63331-ACB1-41D7-9F91-F079E189020B}" sibTransId="{2D7DA304-FFE6-4C3A-AC23-E837455D7A3C}"/>
    <dgm:cxn modelId="{543E48D1-29CF-4882-95CB-2B7437D14BA9}" type="presOf" srcId="{CC063273-4DDA-4CFD-8836-16B851CA50F1}" destId="{C406F55C-CF29-47D3-BBCD-AEBEF236F746}" srcOrd="0" destOrd="0" presId="urn:microsoft.com/office/officeart/2008/layout/LinedList"/>
    <dgm:cxn modelId="{5CBDAEF5-88FB-44A0-A3E9-711280FF8D7A}" srcId="{CC063273-4DDA-4CFD-8836-16B851CA50F1}" destId="{5DC3496D-C520-474A-94A2-2ADE35D43028}" srcOrd="1" destOrd="0" parTransId="{612219A3-44E2-4326-BE22-3424156396B6}" sibTransId="{3A139415-B3B7-4571-A777-A79D0A66B4CA}"/>
    <dgm:cxn modelId="{12F0C9A0-C3D8-4D8A-9433-2B2EC683A2CD}" type="presParOf" srcId="{C406F55C-CF29-47D3-BBCD-AEBEF236F746}" destId="{6F88CD35-188C-45CB-A841-1EDC526159D8}" srcOrd="0" destOrd="0" presId="urn:microsoft.com/office/officeart/2008/layout/LinedList"/>
    <dgm:cxn modelId="{761490F1-95B4-47D4-8CD5-124131B799D8}" type="presParOf" srcId="{C406F55C-CF29-47D3-BBCD-AEBEF236F746}" destId="{5B8D25D5-4BA3-4C60-B1C7-CE7EC1C457ED}" srcOrd="1" destOrd="0" presId="urn:microsoft.com/office/officeart/2008/layout/LinedList"/>
    <dgm:cxn modelId="{473B8BD9-A314-431F-98F0-6D0DADE6438A}" type="presParOf" srcId="{5B8D25D5-4BA3-4C60-B1C7-CE7EC1C457ED}" destId="{5B4E0388-4D19-4EE3-A26A-B91C1D64FFF6}" srcOrd="0" destOrd="0" presId="urn:microsoft.com/office/officeart/2008/layout/LinedList"/>
    <dgm:cxn modelId="{DB6F63AC-485E-4A5C-9A32-AF6289771474}" type="presParOf" srcId="{5B8D25D5-4BA3-4C60-B1C7-CE7EC1C457ED}" destId="{27A79263-433C-48C6-AD8D-8E9FD566DA82}" srcOrd="1" destOrd="0" presId="urn:microsoft.com/office/officeart/2008/layout/LinedList"/>
    <dgm:cxn modelId="{45C56458-072D-47CB-8329-03B34001931B}" type="presParOf" srcId="{C406F55C-CF29-47D3-BBCD-AEBEF236F746}" destId="{383459DD-E6BB-48F8-99D6-92C269EDEA15}" srcOrd="2" destOrd="0" presId="urn:microsoft.com/office/officeart/2008/layout/LinedList"/>
    <dgm:cxn modelId="{F4C41937-C25A-4004-B6CF-0A5A28CAF11E}" type="presParOf" srcId="{C406F55C-CF29-47D3-BBCD-AEBEF236F746}" destId="{D48A4A3C-C4DA-4765-917F-89A3804BB463}" srcOrd="3" destOrd="0" presId="urn:microsoft.com/office/officeart/2008/layout/LinedList"/>
    <dgm:cxn modelId="{B6B28D90-2498-45A5-A668-8EAD35BB76BB}" type="presParOf" srcId="{D48A4A3C-C4DA-4765-917F-89A3804BB463}" destId="{DC5FBFE1-C15F-49D4-926B-8E1682E10DDA}" srcOrd="0" destOrd="0" presId="urn:microsoft.com/office/officeart/2008/layout/LinedList"/>
    <dgm:cxn modelId="{D8951163-7A4E-41D9-ADBB-45AADDB7B796}" type="presParOf" srcId="{D48A4A3C-C4DA-4765-917F-89A3804BB463}" destId="{A0B9FA78-4928-4F18-9A75-B13B0F90FD17}" srcOrd="1" destOrd="0" presId="urn:microsoft.com/office/officeart/2008/layout/LinedList"/>
    <dgm:cxn modelId="{CBD30C32-7ED3-4273-AD61-32C5F4D7B27B}" type="presParOf" srcId="{C406F55C-CF29-47D3-BBCD-AEBEF236F746}" destId="{1B2AA243-933C-4162-B02A-CDB2069DF2F7}" srcOrd="4" destOrd="0" presId="urn:microsoft.com/office/officeart/2008/layout/LinedList"/>
    <dgm:cxn modelId="{7A736548-CF15-4FBA-BFA2-C5E86345137E}" type="presParOf" srcId="{C406F55C-CF29-47D3-BBCD-AEBEF236F746}" destId="{3924F234-0E31-4049-A3B2-3D1B3B282FEF}" srcOrd="5" destOrd="0" presId="urn:microsoft.com/office/officeart/2008/layout/LinedList"/>
    <dgm:cxn modelId="{0A0E817D-A185-4BD3-98D2-02F5076CFC9F}" type="presParOf" srcId="{3924F234-0E31-4049-A3B2-3D1B3B282FEF}" destId="{7E595CA2-0564-4BB8-B058-F61C9C8567D4}" srcOrd="0" destOrd="0" presId="urn:microsoft.com/office/officeart/2008/layout/LinedList"/>
    <dgm:cxn modelId="{7193BC98-8EEE-43AF-9E15-5B0B6EA17121}" type="presParOf" srcId="{3924F234-0E31-4049-A3B2-3D1B3B282FEF}" destId="{072B528D-0601-4B97-BEB7-C7602C477811}" srcOrd="1" destOrd="0" presId="urn:microsoft.com/office/officeart/2008/layout/LinedList"/>
    <dgm:cxn modelId="{00164741-FE34-4056-9138-F0905E11ED2F}" type="presParOf" srcId="{C406F55C-CF29-47D3-BBCD-AEBEF236F746}" destId="{95358827-5921-495A-BF8D-994DCAF70E82}" srcOrd="6" destOrd="0" presId="urn:microsoft.com/office/officeart/2008/layout/LinedList"/>
    <dgm:cxn modelId="{86591096-2491-47FB-B0AD-60F86F5B5152}" type="presParOf" srcId="{C406F55C-CF29-47D3-BBCD-AEBEF236F746}" destId="{5DFE13E6-1557-4668-ACAA-945634631B19}" srcOrd="7" destOrd="0" presId="urn:microsoft.com/office/officeart/2008/layout/LinedList"/>
    <dgm:cxn modelId="{50D290AB-4900-45CA-B836-519B939DC28E}" type="presParOf" srcId="{5DFE13E6-1557-4668-ACAA-945634631B19}" destId="{E7FD5377-39F4-4FC7-96C0-964B0A0D7F21}" srcOrd="0" destOrd="0" presId="urn:microsoft.com/office/officeart/2008/layout/LinedList"/>
    <dgm:cxn modelId="{4B23D7A2-288B-476F-97BA-3B76753F6545}" type="presParOf" srcId="{5DFE13E6-1557-4668-ACAA-945634631B19}" destId="{6F725EC0-0FC5-4B6A-8B21-29FF129E8456}"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1F0B1A-2C2A-47D1-B173-55AD0913163E}">
      <dsp:nvSpPr>
        <dsp:cNvPr id="0" name=""/>
        <dsp:cNvSpPr/>
      </dsp:nvSpPr>
      <dsp:spPr>
        <a:xfrm>
          <a:off x="0" y="623"/>
          <a:ext cx="4869656"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588226-595A-4B9C-9DDB-C521279E9B64}">
      <dsp:nvSpPr>
        <dsp:cNvPr id="0" name=""/>
        <dsp:cNvSpPr/>
      </dsp:nvSpPr>
      <dsp:spPr>
        <a:xfrm>
          <a:off x="0" y="623"/>
          <a:ext cx="4869656"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a:t>Impaired quality of care</a:t>
          </a:r>
          <a:endParaRPr lang="en-US" sz="2000" kern="1200"/>
        </a:p>
      </dsp:txBody>
      <dsp:txXfrm>
        <a:off x="0" y="623"/>
        <a:ext cx="4869656" cy="729164"/>
      </dsp:txXfrm>
    </dsp:sp>
    <dsp:sp modelId="{0B4DF82C-338A-4A92-AEC5-D47E7456F9D5}">
      <dsp:nvSpPr>
        <dsp:cNvPr id="0" name=""/>
        <dsp:cNvSpPr/>
      </dsp:nvSpPr>
      <dsp:spPr>
        <a:xfrm>
          <a:off x="0" y="729788"/>
          <a:ext cx="4869656" cy="0"/>
        </a:xfrm>
        <a:prstGeom prst="line">
          <a:avLst/>
        </a:prstGeom>
        <a:solidFill>
          <a:schemeClr val="accent5">
            <a:hueOff val="184375"/>
            <a:satOff val="2093"/>
            <a:lumOff val="1895"/>
            <a:alphaOff val="0"/>
          </a:schemeClr>
        </a:solidFill>
        <a:ln w="12700" cap="flat" cmpd="sng" algn="ctr">
          <a:solidFill>
            <a:schemeClr val="accent5">
              <a:hueOff val="184375"/>
              <a:satOff val="2093"/>
              <a:lumOff val="189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16A469-CC37-4786-804A-6B0C4014BA9A}">
      <dsp:nvSpPr>
        <dsp:cNvPr id="0" name=""/>
        <dsp:cNvSpPr/>
      </dsp:nvSpPr>
      <dsp:spPr>
        <a:xfrm>
          <a:off x="0" y="729788"/>
          <a:ext cx="4869656"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a:t>Limited Access to Care</a:t>
          </a:r>
          <a:endParaRPr lang="en-US" sz="2000" kern="1200"/>
        </a:p>
      </dsp:txBody>
      <dsp:txXfrm>
        <a:off x="0" y="729788"/>
        <a:ext cx="4869656" cy="729164"/>
      </dsp:txXfrm>
    </dsp:sp>
    <dsp:sp modelId="{CAC54B50-DFB7-40A6-86DC-5D72213C8349}">
      <dsp:nvSpPr>
        <dsp:cNvPr id="0" name=""/>
        <dsp:cNvSpPr/>
      </dsp:nvSpPr>
      <dsp:spPr>
        <a:xfrm>
          <a:off x="0" y="1458952"/>
          <a:ext cx="4869656" cy="0"/>
        </a:xfrm>
        <a:prstGeom prst="line">
          <a:avLst/>
        </a:prstGeom>
        <a:solidFill>
          <a:schemeClr val="accent5">
            <a:hueOff val="368749"/>
            <a:satOff val="4187"/>
            <a:lumOff val="3791"/>
            <a:alphaOff val="0"/>
          </a:schemeClr>
        </a:solidFill>
        <a:ln w="12700" cap="flat" cmpd="sng" algn="ctr">
          <a:solidFill>
            <a:schemeClr val="accent5">
              <a:hueOff val="368749"/>
              <a:satOff val="4187"/>
              <a:lumOff val="379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9091B1-D9B7-464A-8132-5493E1E169B9}">
      <dsp:nvSpPr>
        <dsp:cNvPr id="0" name=""/>
        <dsp:cNvSpPr/>
      </dsp:nvSpPr>
      <dsp:spPr>
        <a:xfrm>
          <a:off x="0" y="1458952"/>
          <a:ext cx="4869656"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Eroded   Patient Satisfaction</a:t>
          </a:r>
          <a:endParaRPr lang="en-US" sz="2000" kern="1200" dirty="0"/>
        </a:p>
      </dsp:txBody>
      <dsp:txXfrm>
        <a:off x="0" y="1458952"/>
        <a:ext cx="4869656" cy="729164"/>
      </dsp:txXfrm>
    </dsp:sp>
    <dsp:sp modelId="{9F3CC97E-AEA6-4721-9C5D-9174C8AB7E95}">
      <dsp:nvSpPr>
        <dsp:cNvPr id="0" name=""/>
        <dsp:cNvSpPr/>
      </dsp:nvSpPr>
      <dsp:spPr>
        <a:xfrm>
          <a:off x="0" y="2188117"/>
          <a:ext cx="4869656" cy="0"/>
        </a:xfrm>
        <a:prstGeom prst="line">
          <a:avLst/>
        </a:prstGeom>
        <a:solidFill>
          <a:schemeClr val="accent5">
            <a:hueOff val="553124"/>
            <a:satOff val="6280"/>
            <a:lumOff val="5686"/>
            <a:alphaOff val="0"/>
          </a:schemeClr>
        </a:solidFill>
        <a:ln w="12700" cap="flat" cmpd="sng" algn="ctr">
          <a:solidFill>
            <a:schemeClr val="accent5">
              <a:hueOff val="553124"/>
              <a:satOff val="6280"/>
              <a:lumOff val="568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9210C4-B559-48E5-B134-B1AFAE8335B9}">
      <dsp:nvSpPr>
        <dsp:cNvPr id="0" name=""/>
        <dsp:cNvSpPr/>
      </dsp:nvSpPr>
      <dsp:spPr>
        <a:xfrm>
          <a:off x="0" y="2188117"/>
          <a:ext cx="4869656"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a:t>Demoralized burned out Doctors</a:t>
          </a:r>
          <a:endParaRPr lang="en-US" sz="2000" kern="1200"/>
        </a:p>
      </dsp:txBody>
      <dsp:txXfrm>
        <a:off x="0" y="2188117"/>
        <a:ext cx="4869656" cy="729164"/>
      </dsp:txXfrm>
    </dsp:sp>
    <dsp:sp modelId="{A25404E7-A139-429F-A1FC-F2635C699A58}">
      <dsp:nvSpPr>
        <dsp:cNvPr id="0" name=""/>
        <dsp:cNvSpPr/>
      </dsp:nvSpPr>
      <dsp:spPr>
        <a:xfrm>
          <a:off x="0" y="2917282"/>
          <a:ext cx="4869656" cy="0"/>
        </a:xfrm>
        <a:prstGeom prst="line">
          <a:avLst/>
        </a:prstGeom>
        <a:solidFill>
          <a:schemeClr val="accent5">
            <a:hueOff val="737499"/>
            <a:satOff val="8374"/>
            <a:lumOff val="7581"/>
            <a:alphaOff val="0"/>
          </a:schemeClr>
        </a:solidFill>
        <a:ln w="12700" cap="flat" cmpd="sng" algn="ctr">
          <a:solidFill>
            <a:schemeClr val="accent5">
              <a:hueOff val="737499"/>
              <a:satOff val="8374"/>
              <a:lumOff val="758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5895EB-8616-459F-AB14-7510A0A22455}">
      <dsp:nvSpPr>
        <dsp:cNvPr id="0" name=""/>
        <dsp:cNvSpPr/>
      </dsp:nvSpPr>
      <dsp:spPr>
        <a:xfrm>
          <a:off x="0" y="2917282"/>
          <a:ext cx="4869656"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This  affects 50% of patient  visits and over 50% of all doctors</a:t>
          </a:r>
          <a:endParaRPr lang="en-US" sz="2000" kern="1200" dirty="0"/>
        </a:p>
      </dsp:txBody>
      <dsp:txXfrm>
        <a:off x="0" y="2917282"/>
        <a:ext cx="4869656" cy="729164"/>
      </dsp:txXfrm>
    </dsp:sp>
    <dsp:sp modelId="{D623B5B0-44DB-44CD-B368-9D4BCB171D4D}">
      <dsp:nvSpPr>
        <dsp:cNvPr id="0" name=""/>
        <dsp:cNvSpPr/>
      </dsp:nvSpPr>
      <dsp:spPr>
        <a:xfrm>
          <a:off x="0" y="3646447"/>
          <a:ext cx="4869656" cy="0"/>
        </a:xfrm>
        <a:prstGeom prst="line">
          <a:avLst/>
        </a:prstGeom>
        <a:solidFill>
          <a:schemeClr val="accent5">
            <a:hueOff val="921873"/>
            <a:satOff val="10467"/>
            <a:lumOff val="9477"/>
            <a:alphaOff val="0"/>
          </a:schemeClr>
        </a:solidFill>
        <a:ln w="12700" cap="flat" cmpd="sng" algn="ctr">
          <a:solidFill>
            <a:schemeClr val="accent5">
              <a:hueOff val="921873"/>
              <a:satOff val="10467"/>
              <a:lumOff val="94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CC6C79-2ACF-4845-A8C2-BE94B21512C7}">
      <dsp:nvSpPr>
        <dsp:cNvPr id="0" name=""/>
        <dsp:cNvSpPr/>
      </dsp:nvSpPr>
      <dsp:spPr>
        <a:xfrm>
          <a:off x="0" y="3646447"/>
          <a:ext cx="4869656"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Must Improve Each Part of the System Or It wont Work --Don’t Blame Doctors</a:t>
          </a:r>
          <a:endParaRPr lang="en-US" sz="2000" kern="1200" dirty="0"/>
        </a:p>
      </dsp:txBody>
      <dsp:txXfrm>
        <a:off x="0" y="3646447"/>
        <a:ext cx="4869656" cy="729164"/>
      </dsp:txXfrm>
    </dsp:sp>
    <dsp:sp modelId="{84428BE8-2F7A-4B1C-B88C-B211DBD2CA2E}">
      <dsp:nvSpPr>
        <dsp:cNvPr id="0" name=""/>
        <dsp:cNvSpPr/>
      </dsp:nvSpPr>
      <dsp:spPr>
        <a:xfrm>
          <a:off x="0" y="4375611"/>
          <a:ext cx="4869656" cy="0"/>
        </a:xfrm>
        <a:prstGeom prst="line">
          <a:avLst/>
        </a:prstGeom>
        <a:solidFill>
          <a:schemeClr val="accent5">
            <a:hueOff val="1106248"/>
            <a:satOff val="12561"/>
            <a:lumOff val="11372"/>
            <a:alphaOff val="0"/>
          </a:schemeClr>
        </a:solidFill>
        <a:ln w="12700" cap="flat" cmpd="sng" algn="ctr">
          <a:solidFill>
            <a:schemeClr val="accent5">
              <a:hueOff val="1106248"/>
              <a:satOff val="12561"/>
              <a:lumOff val="1137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96272A-F7B1-478D-ACDF-A826C3F5D530}">
      <dsp:nvSpPr>
        <dsp:cNvPr id="0" name=""/>
        <dsp:cNvSpPr/>
      </dsp:nvSpPr>
      <dsp:spPr>
        <a:xfrm>
          <a:off x="0" y="4375611"/>
          <a:ext cx="4869656"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err="1"/>
            <a:t>Shanafelt</a:t>
          </a:r>
          <a:r>
            <a:rPr lang="en-US" sz="1800" b="1" kern="1200" dirty="0"/>
            <a:t>, Mayo Clinic/AMA.org</a:t>
          </a:r>
          <a:endParaRPr lang="en-US" sz="1800" kern="1200" dirty="0"/>
        </a:p>
      </dsp:txBody>
      <dsp:txXfrm>
        <a:off x="0" y="4375611"/>
        <a:ext cx="4869656" cy="72916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988E40-A452-4A48-8A31-D726FFA63B43}">
      <dsp:nvSpPr>
        <dsp:cNvPr id="0" name=""/>
        <dsp:cNvSpPr/>
      </dsp:nvSpPr>
      <dsp:spPr>
        <a:xfrm>
          <a:off x="0" y="2124"/>
          <a:ext cx="7886700"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1D7FF2-A4F5-4497-A9B0-CA41A026DA4D}">
      <dsp:nvSpPr>
        <dsp:cNvPr id="0" name=""/>
        <dsp:cNvSpPr/>
      </dsp:nvSpPr>
      <dsp:spPr>
        <a:xfrm>
          <a:off x="0" y="2124"/>
          <a:ext cx="78867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kern="1200" dirty="0"/>
            <a:t>Suicide has been increasing in USA for 20 years up 30% in some states  now 10th leading cause of death with 45,000 per year in general public- 300-400 M.D.’s per year</a:t>
          </a:r>
        </a:p>
      </dsp:txBody>
      <dsp:txXfrm>
        <a:off x="0" y="2124"/>
        <a:ext cx="7886700" cy="1449029"/>
      </dsp:txXfrm>
    </dsp:sp>
    <dsp:sp modelId="{C01D1BF2-F154-4747-AD89-5838B32CFC62}">
      <dsp:nvSpPr>
        <dsp:cNvPr id="0" name=""/>
        <dsp:cNvSpPr/>
      </dsp:nvSpPr>
      <dsp:spPr>
        <a:xfrm>
          <a:off x="0" y="1451154"/>
          <a:ext cx="7886700"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FE7AEA-5E5F-44D4-99D7-222F751122F0}">
      <dsp:nvSpPr>
        <dsp:cNvPr id="0" name=""/>
        <dsp:cNvSpPr/>
      </dsp:nvSpPr>
      <dsp:spPr>
        <a:xfrm>
          <a:off x="0" y="1451154"/>
          <a:ext cx="78867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kern="1200"/>
            <a:t>Physicians considered to have a much higher than  average suicide rate-----50-65/100,000 vs 13.4/100,000 in general population.- Controversy regarding rate of psychiatrist suicide</a:t>
          </a:r>
        </a:p>
      </dsp:txBody>
      <dsp:txXfrm>
        <a:off x="0" y="1451154"/>
        <a:ext cx="7886700" cy="1449029"/>
      </dsp:txXfrm>
    </dsp:sp>
    <dsp:sp modelId="{F5F80355-891D-45E5-88BA-F9CB1120B80B}">
      <dsp:nvSpPr>
        <dsp:cNvPr id="0" name=""/>
        <dsp:cNvSpPr/>
      </dsp:nvSpPr>
      <dsp:spPr>
        <a:xfrm>
          <a:off x="0" y="2900183"/>
          <a:ext cx="7886700"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A0661B-CB28-4EBB-93D3-8CBB878F38D5}">
      <dsp:nvSpPr>
        <dsp:cNvPr id="0" name=""/>
        <dsp:cNvSpPr/>
      </dsp:nvSpPr>
      <dsp:spPr>
        <a:xfrm>
          <a:off x="0" y="2900183"/>
          <a:ext cx="78867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kern="1200" dirty="0"/>
            <a:t>Suicide mortality rates for female physicians are higher than for male physicians according to recent study-JAMA Psychiatry</a:t>
          </a:r>
        </a:p>
        <a:p>
          <a:pPr marL="0" lvl="0" indent="0" algn="l" defTabSz="933450">
            <a:lnSpc>
              <a:spcPct val="90000"/>
            </a:lnSpc>
            <a:spcBef>
              <a:spcPct val="0"/>
            </a:spcBef>
            <a:spcAft>
              <a:spcPct val="35000"/>
            </a:spcAft>
            <a:buNone/>
          </a:pPr>
          <a:r>
            <a:rPr lang="en-US" sz="2100" b="1" kern="1200" dirty="0"/>
            <a:t>The suicide of a physician has a huge social impact  affecting patients and colleagues in the whole community- causing other suicides</a:t>
          </a:r>
        </a:p>
      </dsp:txBody>
      <dsp:txXfrm>
        <a:off x="0" y="2900183"/>
        <a:ext cx="7886700" cy="144902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309C37-EE10-4013-B982-1C2DF023A9B4}">
      <dsp:nvSpPr>
        <dsp:cNvPr id="0" name=""/>
        <dsp:cNvSpPr/>
      </dsp:nvSpPr>
      <dsp:spPr>
        <a:xfrm>
          <a:off x="0" y="1852"/>
          <a:ext cx="3968747"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854A4C0F-B78B-4DDE-84FE-6DDC419FB098}">
      <dsp:nvSpPr>
        <dsp:cNvPr id="0" name=""/>
        <dsp:cNvSpPr/>
      </dsp:nvSpPr>
      <dsp:spPr>
        <a:xfrm>
          <a:off x="0" y="1852"/>
          <a:ext cx="3968747" cy="2076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1" kern="1200" dirty="0"/>
            <a:t>Long before a person is consciously aware of suicidal ideation, they have unconscious signs of it- such as  Anxiety, Nightmares; Psychosomatic Symptoms and changes in behavior- social avoidance, giving away belongings</a:t>
          </a:r>
        </a:p>
      </dsp:txBody>
      <dsp:txXfrm>
        <a:off x="0" y="1852"/>
        <a:ext cx="3968747" cy="2076366"/>
      </dsp:txXfrm>
    </dsp:sp>
    <dsp:sp modelId="{1D07CC84-B40C-419F-B9CD-ABF493880324}">
      <dsp:nvSpPr>
        <dsp:cNvPr id="0" name=""/>
        <dsp:cNvSpPr/>
      </dsp:nvSpPr>
      <dsp:spPr>
        <a:xfrm>
          <a:off x="0" y="2078218"/>
          <a:ext cx="3968747"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27E3C106-524B-423D-8B1F-3C99B33CC6D3}">
      <dsp:nvSpPr>
        <dsp:cNvPr id="0" name=""/>
        <dsp:cNvSpPr/>
      </dsp:nvSpPr>
      <dsp:spPr>
        <a:xfrm>
          <a:off x="0" y="2078218"/>
          <a:ext cx="3968747" cy="2076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1" kern="1200" dirty="0"/>
            <a:t>Before attempting suicide, a person is consciously aware of it and can tell others about it but profound sense of aloneness, isolation and fear of stigma prevent them from doing so. Need encouragement to reach out</a:t>
          </a:r>
        </a:p>
      </dsp:txBody>
      <dsp:txXfrm>
        <a:off x="0" y="2078218"/>
        <a:ext cx="3968747" cy="2076366"/>
      </dsp:txXfrm>
    </dsp:sp>
    <dsp:sp modelId="{2C63AB96-9C0B-4014-BF1D-FDB95AE2D417}">
      <dsp:nvSpPr>
        <dsp:cNvPr id="0" name=""/>
        <dsp:cNvSpPr/>
      </dsp:nvSpPr>
      <dsp:spPr>
        <a:xfrm>
          <a:off x="0" y="4154585"/>
          <a:ext cx="3968747"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BAD77ACF-5843-48B6-9A68-7CBD949A9076}">
      <dsp:nvSpPr>
        <dsp:cNvPr id="0" name=""/>
        <dsp:cNvSpPr/>
      </dsp:nvSpPr>
      <dsp:spPr>
        <a:xfrm>
          <a:off x="0" y="4156437"/>
          <a:ext cx="3968747" cy="917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t" anchorCtr="0">
          <a:noAutofit/>
        </a:bodyPr>
        <a:lstStyle/>
        <a:p>
          <a:pPr marL="0" lvl="0" indent="0" algn="l" defTabSz="222250">
            <a:lnSpc>
              <a:spcPct val="90000"/>
            </a:lnSpc>
            <a:spcBef>
              <a:spcPct val="0"/>
            </a:spcBef>
            <a:spcAft>
              <a:spcPct val="35000"/>
            </a:spcAft>
            <a:buNone/>
          </a:pPr>
          <a:endParaRPr lang="en-US" sz="500" b="1" kern="1200" dirty="0"/>
        </a:p>
      </dsp:txBody>
      <dsp:txXfrm>
        <a:off x="0" y="4156437"/>
        <a:ext cx="3968747" cy="9171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AF2023-B6B6-4002-A260-CD98D482B5B3}">
      <dsp:nvSpPr>
        <dsp:cNvPr id="0" name=""/>
        <dsp:cNvSpPr/>
      </dsp:nvSpPr>
      <dsp:spPr>
        <a:xfrm>
          <a:off x="0" y="487578"/>
          <a:ext cx="5176536" cy="2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5EAE13-ACA8-465E-AE0B-971E4175E2C3}">
      <dsp:nvSpPr>
        <dsp:cNvPr id="0" name=""/>
        <dsp:cNvSpPr/>
      </dsp:nvSpPr>
      <dsp:spPr>
        <a:xfrm>
          <a:off x="41" y="487533"/>
          <a:ext cx="1634" cy="7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19FBB4A-F750-4378-8454-967507283D5A}">
      <dsp:nvSpPr>
        <dsp:cNvPr id="0" name=""/>
        <dsp:cNvSpPr/>
      </dsp:nvSpPr>
      <dsp:spPr>
        <a:xfrm>
          <a:off x="1716" y="-1189"/>
          <a:ext cx="3797776" cy="1315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793" tIns="35793" rIns="35793" bIns="35793" numCol="1" spcCol="1270" anchor="ctr" anchorCtr="0">
          <a:noAutofit/>
        </a:bodyPr>
        <a:lstStyle/>
        <a:p>
          <a:pPr marL="0" lvl="0" indent="0" algn="l" defTabSz="889000">
            <a:lnSpc>
              <a:spcPct val="100000"/>
            </a:lnSpc>
            <a:spcBef>
              <a:spcPct val="0"/>
            </a:spcBef>
            <a:spcAft>
              <a:spcPct val="35000"/>
            </a:spcAft>
            <a:buNone/>
          </a:pPr>
          <a:r>
            <a:rPr lang="en-US" sz="2000" kern="1200" dirty="0"/>
            <a:t>“ </a:t>
          </a:r>
          <a:r>
            <a:rPr lang="en-US" sz="2000" b="1" kern="1200" dirty="0"/>
            <a:t>I have always been better at taking care of others than taking care of myself.”</a:t>
          </a:r>
          <a:endParaRPr lang="en-US" sz="2000" kern="1200" dirty="0"/>
        </a:p>
      </dsp:txBody>
      <dsp:txXfrm>
        <a:off x="1716" y="-1189"/>
        <a:ext cx="3797776" cy="1315698"/>
      </dsp:txXfrm>
    </dsp:sp>
    <dsp:sp modelId="{E86E28A3-F390-4C5A-ABF1-D53604E7C0F0}">
      <dsp:nvSpPr>
        <dsp:cNvPr id="0" name=""/>
        <dsp:cNvSpPr/>
      </dsp:nvSpPr>
      <dsp:spPr>
        <a:xfrm>
          <a:off x="0" y="2480128"/>
          <a:ext cx="5176536" cy="13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9E2E8F-BBB8-4999-82DB-95CADB167A82}">
      <dsp:nvSpPr>
        <dsp:cNvPr id="0" name=""/>
        <dsp:cNvSpPr/>
      </dsp:nvSpPr>
      <dsp:spPr>
        <a:xfrm>
          <a:off x="0" y="2479954"/>
          <a:ext cx="1634" cy="7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CCAF5CE-47BF-4D8E-B2E9-4E20842AC506}">
      <dsp:nvSpPr>
        <dsp:cNvPr id="0" name=""/>
        <dsp:cNvSpPr/>
      </dsp:nvSpPr>
      <dsp:spPr>
        <a:xfrm>
          <a:off x="1716" y="1326574"/>
          <a:ext cx="3797776" cy="26450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793" tIns="35793" rIns="35793" bIns="35793" numCol="1" spcCol="1270" anchor="ctr" anchorCtr="0">
          <a:noAutofit/>
        </a:bodyPr>
        <a:lstStyle/>
        <a:p>
          <a:pPr marL="0" lvl="0" indent="0" algn="l" defTabSz="800100">
            <a:lnSpc>
              <a:spcPct val="100000"/>
            </a:lnSpc>
            <a:spcBef>
              <a:spcPct val="0"/>
            </a:spcBef>
            <a:spcAft>
              <a:spcPct val="35000"/>
            </a:spcAft>
            <a:buNone/>
          </a:pPr>
          <a:r>
            <a:rPr lang="en-US" sz="1800" b="1" kern="1200" dirty="0"/>
            <a:t>Most doctors neglect their  physical and emotional needs even as they take care of others.  Every physician must develop a regular plan for self-care or it won’t happen. OPTIMIZE SELF CARE</a:t>
          </a:r>
          <a:endParaRPr lang="en-US" sz="1800" kern="1200" dirty="0"/>
        </a:p>
      </dsp:txBody>
      <dsp:txXfrm>
        <a:off x="1716" y="1326574"/>
        <a:ext cx="3797776" cy="2645067"/>
      </dsp:txXfrm>
    </dsp:sp>
    <dsp:sp modelId="{05EBDEE8-F646-4123-B509-FEB89C22B81D}">
      <dsp:nvSpPr>
        <dsp:cNvPr id="0" name=""/>
        <dsp:cNvSpPr/>
      </dsp:nvSpPr>
      <dsp:spPr>
        <a:xfrm>
          <a:off x="0" y="4125478"/>
          <a:ext cx="5176536" cy="2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0D19B0-6040-4C55-9694-041D8BD69E8B}">
      <dsp:nvSpPr>
        <dsp:cNvPr id="0" name=""/>
        <dsp:cNvSpPr/>
      </dsp:nvSpPr>
      <dsp:spPr>
        <a:xfrm>
          <a:off x="41" y="4125451"/>
          <a:ext cx="1634" cy="74"/>
        </a:xfrm>
        <a:prstGeom prst="rect">
          <a:avLst/>
        </a:prstGeom>
        <a:solidFill>
          <a:schemeClr val="accent4">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111CD5-1218-4C46-8B6D-6FD4DA06678D}">
      <dsp:nvSpPr>
        <dsp:cNvPr id="0" name=""/>
        <dsp:cNvSpPr/>
      </dsp:nvSpPr>
      <dsp:spPr>
        <a:xfrm>
          <a:off x="1716" y="3983707"/>
          <a:ext cx="3797776" cy="6217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793" tIns="35793" rIns="35793" bIns="35793" numCol="1" spcCol="1270" anchor="ctr" anchorCtr="0">
          <a:noAutofit/>
        </a:bodyPr>
        <a:lstStyle/>
        <a:p>
          <a:pPr marL="0" lvl="0" indent="0" algn="l" defTabSz="1066800">
            <a:lnSpc>
              <a:spcPct val="100000"/>
            </a:lnSpc>
            <a:spcBef>
              <a:spcPct val="0"/>
            </a:spcBef>
            <a:spcAft>
              <a:spcPct val="35000"/>
            </a:spcAft>
            <a:buNone/>
          </a:pPr>
          <a:r>
            <a:rPr lang="en-US" sz="2400" b="1" kern="1200" dirty="0"/>
            <a:t>Avoid Denial</a:t>
          </a:r>
        </a:p>
      </dsp:txBody>
      <dsp:txXfrm>
        <a:off x="1716" y="3983707"/>
        <a:ext cx="3797776" cy="62174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96058-4801-4E99-B791-374501C99862}">
      <dsp:nvSpPr>
        <dsp:cNvPr id="0" name=""/>
        <dsp:cNvSpPr/>
      </dsp:nvSpPr>
      <dsp:spPr>
        <a:xfrm>
          <a:off x="0" y="2447"/>
          <a:ext cx="4941519" cy="124038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573EA1-0C06-416D-A91C-C5984654D517}">
      <dsp:nvSpPr>
        <dsp:cNvPr id="0" name=""/>
        <dsp:cNvSpPr/>
      </dsp:nvSpPr>
      <dsp:spPr>
        <a:xfrm>
          <a:off x="375217" y="281534"/>
          <a:ext cx="682214" cy="6822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F4FF442-577B-47AA-83BB-7FB8CA9C201E}">
      <dsp:nvSpPr>
        <dsp:cNvPr id="0" name=""/>
        <dsp:cNvSpPr/>
      </dsp:nvSpPr>
      <dsp:spPr>
        <a:xfrm>
          <a:off x="1432649" y="2447"/>
          <a:ext cx="3508869" cy="1240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275" tIns="131275" rIns="131275" bIns="131275" numCol="1" spcCol="1270" anchor="ctr" anchorCtr="0">
          <a:noAutofit/>
        </a:bodyPr>
        <a:lstStyle/>
        <a:p>
          <a:pPr marL="0" lvl="0" indent="0" algn="l" defTabSz="933450">
            <a:lnSpc>
              <a:spcPct val="90000"/>
            </a:lnSpc>
            <a:spcBef>
              <a:spcPct val="0"/>
            </a:spcBef>
            <a:spcAft>
              <a:spcPct val="35000"/>
            </a:spcAft>
            <a:buNone/>
          </a:pPr>
          <a:r>
            <a:rPr lang="en-US" sz="2100" kern="1200"/>
            <a:t>Assesses several dimensions</a:t>
          </a:r>
        </a:p>
      </dsp:txBody>
      <dsp:txXfrm>
        <a:off x="1432649" y="2447"/>
        <a:ext cx="3508869" cy="1240389"/>
      </dsp:txXfrm>
    </dsp:sp>
    <dsp:sp modelId="{D613BA61-A38F-4024-BAB0-9525C7DF20FB}">
      <dsp:nvSpPr>
        <dsp:cNvPr id="0" name=""/>
        <dsp:cNvSpPr/>
      </dsp:nvSpPr>
      <dsp:spPr>
        <a:xfrm>
          <a:off x="0" y="1552933"/>
          <a:ext cx="4941519" cy="124038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DED251-BF17-46D3-83B4-C4B083FB19C3}">
      <dsp:nvSpPr>
        <dsp:cNvPr id="0" name=""/>
        <dsp:cNvSpPr/>
      </dsp:nvSpPr>
      <dsp:spPr>
        <a:xfrm>
          <a:off x="375217" y="1832021"/>
          <a:ext cx="682214" cy="6822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8413537-9666-478D-8FEE-B516D97F65B8}">
      <dsp:nvSpPr>
        <dsp:cNvPr id="0" name=""/>
        <dsp:cNvSpPr/>
      </dsp:nvSpPr>
      <dsp:spPr>
        <a:xfrm>
          <a:off x="1432649" y="1552933"/>
          <a:ext cx="3508869" cy="1240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275" tIns="131275" rIns="131275" bIns="131275" numCol="1" spcCol="1270" anchor="ctr" anchorCtr="0">
          <a:noAutofit/>
        </a:bodyPr>
        <a:lstStyle/>
        <a:p>
          <a:pPr marL="0" lvl="0" indent="0" algn="l" defTabSz="933450">
            <a:lnSpc>
              <a:spcPct val="90000"/>
            </a:lnSpc>
            <a:spcBef>
              <a:spcPct val="0"/>
            </a:spcBef>
            <a:spcAft>
              <a:spcPct val="35000"/>
            </a:spcAft>
            <a:buNone/>
          </a:pPr>
          <a:r>
            <a:rPr lang="en-US" sz="2100" kern="1200" dirty="0"/>
            <a:t>Emotional Exhaustion- score of 18-29 moderate-- high</a:t>
          </a:r>
        </a:p>
      </dsp:txBody>
      <dsp:txXfrm>
        <a:off x="1432649" y="1552933"/>
        <a:ext cx="3508869" cy="1240389"/>
      </dsp:txXfrm>
    </dsp:sp>
    <dsp:sp modelId="{A23B84A7-43E5-43E3-AA3C-B81D985F4CEB}">
      <dsp:nvSpPr>
        <dsp:cNvPr id="0" name=""/>
        <dsp:cNvSpPr/>
      </dsp:nvSpPr>
      <dsp:spPr>
        <a:xfrm>
          <a:off x="0" y="3103420"/>
          <a:ext cx="4941519" cy="124038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D82996-01AE-4C6E-A168-A9715B817C9E}">
      <dsp:nvSpPr>
        <dsp:cNvPr id="0" name=""/>
        <dsp:cNvSpPr/>
      </dsp:nvSpPr>
      <dsp:spPr>
        <a:xfrm>
          <a:off x="375217" y="3382507"/>
          <a:ext cx="682214" cy="6822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C8ABF3F-E810-4B07-8963-177EA41DCD0A}">
      <dsp:nvSpPr>
        <dsp:cNvPr id="0" name=""/>
        <dsp:cNvSpPr/>
      </dsp:nvSpPr>
      <dsp:spPr>
        <a:xfrm>
          <a:off x="1432649" y="3103420"/>
          <a:ext cx="3508869" cy="1240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275" tIns="131275" rIns="131275" bIns="131275" numCol="1" spcCol="1270" anchor="ctr" anchorCtr="0">
          <a:noAutofit/>
        </a:bodyPr>
        <a:lstStyle/>
        <a:p>
          <a:pPr marL="0" lvl="0" indent="0" algn="l" defTabSz="933450">
            <a:lnSpc>
              <a:spcPct val="90000"/>
            </a:lnSpc>
            <a:spcBef>
              <a:spcPct val="0"/>
            </a:spcBef>
            <a:spcAft>
              <a:spcPct val="35000"/>
            </a:spcAft>
            <a:buNone/>
          </a:pPr>
          <a:r>
            <a:rPr lang="en-US" sz="2100" kern="1200" dirty="0"/>
            <a:t>Personal Accomplishment Domain-  Score under 33 moderate to severe</a:t>
          </a:r>
        </a:p>
      </dsp:txBody>
      <dsp:txXfrm>
        <a:off x="1432649" y="3103420"/>
        <a:ext cx="3508869" cy="1240389"/>
      </dsp:txXfrm>
    </dsp:sp>
    <dsp:sp modelId="{5E4E773E-0519-4135-9EF0-9F2DCECBA1BF}">
      <dsp:nvSpPr>
        <dsp:cNvPr id="0" name=""/>
        <dsp:cNvSpPr/>
      </dsp:nvSpPr>
      <dsp:spPr>
        <a:xfrm>
          <a:off x="0" y="4653906"/>
          <a:ext cx="4941519" cy="124038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4A9202-452F-4304-A490-3E4C5734D91B}">
      <dsp:nvSpPr>
        <dsp:cNvPr id="0" name=""/>
        <dsp:cNvSpPr/>
      </dsp:nvSpPr>
      <dsp:spPr>
        <a:xfrm>
          <a:off x="375217" y="4932994"/>
          <a:ext cx="682214" cy="68221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C3A8FD2-19EC-43AB-B1CB-2320A781FE50}">
      <dsp:nvSpPr>
        <dsp:cNvPr id="0" name=""/>
        <dsp:cNvSpPr/>
      </dsp:nvSpPr>
      <dsp:spPr>
        <a:xfrm>
          <a:off x="1432649" y="4653906"/>
          <a:ext cx="3508869" cy="1240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275" tIns="131275" rIns="131275" bIns="131275" numCol="1" spcCol="1270" anchor="ctr" anchorCtr="0">
          <a:noAutofit/>
        </a:bodyPr>
        <a:lstStyle/>
        <a:p>
          <a:pPr marL="0" lvl="0" indent="0" algn="l" defTabSz="933450">
            <a:lnSpc>
              <a:spcPct val="90000"/>
            </a:lnSpc>
            <a:spcBef>
              <a:spcPct val="0"/>
            </a:spcBef>
            <a:spcAft>
              <a:spcPct val="35000"/>
            </a:spcAft>
            <a:buNone/>
          </a:pPr>
          <a:r>
            <a:rPr lang="en-US" sz="2100" kern="1200" dirty="0"/>
            <a:t>Depersonalization-  Score over  6-11 moderate</a:t>
          </a:r>
        </a:p>
      </dsp:txBody>
      <dsp:txXfrm>
        <a:off x="1432649" y="4653906"/>
        <a:ext cx="3508869" cy="124038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0C7B90-68AC-4EE4-830F-45A0BB9F3AC2}">
      <dsp:nvSpPr>
        <dsp:cNvPr id="0" name=""/>
        <dsp:cNvSpPr/>
      </dsp:nvSpPr>
      <dsp:spPr>
        <a:xfrm>
          <a:off x="55034" y="1006255"/>
          <a:ext cx="1628219" cy="103391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4B9DFF-0832-4622-8505-479FC1DA788E}">
      <dsp:nvSpPr>
        <dsp:cNvPr id="0" name=""/>
        <dsp:cNvSpPr/>
      </dsp:nvSpPr>
      <dsp:spPr>
        <a:xfrm>
          <a:off x="235947" y="1178122"/>
          <a:ext cx="1628219" cy="103391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Women physicians as a group are as likely as male physicians to  commit suicide</a:t>
          </a:r>
        </a:p>
      </dsp:txBody>
      <dsp:txXfrm>
        <a:off x="266229" y="1208404"/>
        <a:ext cx="1567655" cy="973355"/>
      </dsp:txXfrm>
    </dsp:sp>
    <dsp:sp modelId="{38923CF7-DFC2-46A8-9C01-7F3BD4451CDD}">
      <dsp:nvSpPr>
        <dsp:cNvPr id="0" name=""/>
        <dsp:cNvSpPr/>
      </dsp:nvSpPr>
      <dsp:spPr>
        <a:xfrm>
          <a:off x="2019077" y="1001613"/>
          <a:ext cx="1628219" cy="103391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B26D37-92ED-4B99-B1A2-459C32F6ED39}">
      <dsp:nvSpPr>
        <dsp:cNvPr id="0" name=""/>
        <dsp:cNvSpPr/>
      </dsp:nvSpPr>
      <dsp:spPr>
        <a:xfrm>
          <a:off x="2199990" y="1173480"/>
          <a:ext cx="1628219" cy="103391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Rates of suicide for female physicians much higher than for women in any other profession</a:t>
          </a:r>
        </a:p>
      </dsp:txBody>
      <dsp:txXfrm>
        <a:off x="2230272" y="1203762"/>
        <a:ext cx="1567655" cy="973355"/>
      </dsp:txXfrm>
    </dsp:sp>
    <dsp:sp modelId="{6D8D3C65-7F20-4759-8A77-03A4AB3596ED}">
      <dsp:nvSpPr>
        <dsp:cNvPr id="0" name=""/>
        <dsp:cNvSpPr/>
      </dsp:nvSpPr>
      <dsp:spPr>
        <a:xfrm>
          <a:off x="3982371" y="1002057"/>
          <a:ext cx="1628219" cy="103391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3CE93F-9EE1-4509-A2E4-F9A1265EE0DC}">
      <dsp:nvSpPr>
        <dsp:cNvPr id="0" name=""/>
        <dsp:cNvSpPr/>
      </dsp:nvSpPr>
      <dsp:spPr>
        <a:xfrm>
          <a:off x="4163284" y="1173925"/>
          <a:ext cx="1628219" cy="103391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Women physicians experience  higher expectations of  making sacrifices ; balancing family responsibility and work</a:t>
          </a:r>
        </a:p>
      </dsp:txBody>
      <dsp:txXfrm>
        <a:off x="4193566" y="1204207"/>
        <a:ext cx="1567655" cy="973355"/>
      </dsp:txXfrm>
    </dsp:sp>
    <dsp:sp modelId="{B9E03DC6-9803-4F71-A308-EEB2A6360D11}">
      <dsp:nvSpPr>
        <dsp:cNvPr id="0" name=""/>
        <dsp:cNvSpPr/>
      </dsp:nvSpPr>
      <dsp:spPr>
        <a:xfrm>
          <a:off x="5974697" y="1103040"/>
          <a:ext cx="1628219" cy="103391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4769CA-B9CB-4C4D-8ED8-C60DCB2DED96}">
      <dsp:nvSpPr>
        <dsp:cNvPr id="0" name=""/>
        <dsp:cNvSpPr/>
      </dsp:nvSpPr>
      <dsp:spPr>
        <a:xfrm>
          <a:off x="6155610" y="1274908"/>
          <a:ext cx="1628219" cy="103391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Sexual harassment</a:t>
          </a:r>
        </a:p>
      </dsp:txBody>
      <dsp:txXfrm>
        <a:off x="6185892" y="1305190"/>
        <a:ext cx="1567655" cy="97335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F6782B-59FC-4810-9293-D8C43B3745B7}">
      <dsp:nvSpPr>
        <dsp:cNvPr id="0" name=""/>
        <dsp:cNvSpPr/>
      </dsp:nvSpPr>
      <dsp:spPr>
        <a:xfrm>
          <a:off x="421763" y="93290"/>
          <a:ext cx="1143556" cy="1143556"/>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5B94F9-0075-499F-8F2A-772889739AFF}">
      <dsp:nvSpPr>
        <dsp:cNvPr id="0" name=""/>
        <dsp:cNvSpPr/>
      </dsp:nvSpPr>
      <dsp:spPr>
        <a:xfrm>
          <a:off x="665472" y="336999"/>
          <a:ext cx="656138" cy="65613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B6C324A-8A73-4B98-AD86-3BFA3F750D17}">
      <dsp:nvSpPr>
        <dsp:cNvPr id="0" name=""/>
        <dsp:cNvSpPr/>
      </dsp:nvSpPr>
      <dsp:spPr>
        <a:xfrm>
          <a:off x="278369" y="1844562"/>
          <a:ext cx="1874682"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b="1" kern="1200" dirty="0"/>
            <a:t>Recognize  negative thoughts and other types of distorted thinking </a:t>
          </a:r>
        </a:p>
      </dsp:txBody>
      <dsp:txXfrm>
        <a:off x="278369" y="1844562"/>
        <a:ext cx="1874682" cy="877500"/>
      </dsp:txXfrm>
    </dsp:sp>
    <dsp:sp modelId="{E94DE520-DCC6-406A-B136-E6E68FABD1E2}">
      <dsp:nvSpPr>
        <dsp:cNvPr id="0" name=""/>
        <dsp:cNvSpPr/>
      </dsp:nvSpPr>
      <dsp:spPr>
        <a:xfrm>
          <a:off x="2624515" y="93290"/>
          <a:ext cx="1143556" cy="1143556"/>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CF704E-C961-4F07-919C-BD2F7BDAB8C8}">
      <dsp:nvSpPr>
        <dsp:cNvPr id="0" name=""/>
        <dsp:cNvSpPr/>
      </dsp:nvSpPr>
      <dsp:spPr>
        <a:xfrm>
          <a:off x="2868224" y="336999"/>
          <a:ext cx="656138" cy="65613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5ABFEB2-08D4-4342-8A11-9F8B36AD4D04}">
      <dsp:nvSpPr>
        <dsp:cNvPr id="0" name=""/>
        <dsp:cNvSpPr/>
      </dsp:nvSpPr>
      <dsp:spPr>
        <a:xfrm>
          <a:off x="2258952" y="1593036"/>
          <a:ext cx="1874682"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b="1" kern="1200" dirty="0"/>
            <a:t>Avoid Doomsday Thinking</a:t>
          </a:r>
        </a:p>
      </dsp:txBody>
      <dsp:txXfrm>
        <a:off x="2258952" y="1593036"/>
        <a:ext cx="1874682" cy="877500"/>
      </dsp:txXfrm>
    </dsp:sp>
    <dsp:sp modelId="{0350BFCF-75CD-46B1-93E1-128D2EE0ABB3}">
      <dsp:nvSpPr>
        <dsp:cNvPr id="0" name=""/>
        <dsp:cNvSpPr/>
      </dsp:nvSpPr>
      <dsp:spPr>
        <a:xfrm>
          <a:off x="421763" y="2939206"/>
          <a:ext cx="1143556" cy="1143556"/>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ABAB79-72F0-42E0-8A04-DC9AD5DAA50F}">
      <dsp:nvSpPr>
        <dsp:cNvPr id="0" name=""/>
        <dsp:cNvSpPr/>
      </dsp:nvSpPr>
      <dsp:spPr>
        <a:xfrm>
          <a:off x="665472" y="3182915"/>
          <a:ext cx="656138" cy="65613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D46C61D-C00D-4D69-8C85-7103AAAD008A}">
      <dsp:nvSpPr>
        <dsp:cNvPr id="0" name=""/>
        <dsp:cNvSpPr/>
      </dsp:nvSpPr>
      <dsp:spPr>
        <a:xfrm>
          <a:off x="56200" y="4438952"/>
          <a:ext cx="1874682"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b="1" kern="1200" dirty="0"/>
            <a:t>Change your thoughts and you can change how you feel and act</a:t>
          </a:r>
        </a:p>
      </dsp:txBody>
      <dsp:txXfrm>
        <a:off x="56200" y="4438952"/>
        <a:ext cx="1874682" cy="877500"/>
      </dsp:txXfrm>
    </dsp:sp>
    <dsp:sp modelId="{573FD72E-03ED-42D9-8801-BBBF065B2BB7}">
      <dsp:nvSpPr>
        <dsp:cNvPr id="0" name=""/>
        <dsp:cNvSpPr/>
      </dsp:nvSpPr>
      <dsp:spPr>
        <a:xfrm>
          <a:off x="2624515" y="2939206"/>
          <a:ext cx="1143556" cy="1143556"/>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962E88-5801-41EC-AD52-8F1B865896A9}">
      <dsp:nvSpPr>
        <dsp:cNvPr id="0" name=""/>
        <dsp:cNvSpPr/>
      </dsp:nvSpPr>
      <dsp:spPr>
        <a:xfrm>
          <a:off x="2868224" y="3182915"/>
          <a:ext cx="656138" cy="65613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66DDABD-D837-4CA7-80C0-BA29C4481D04}">
      <dsp:nvSpPr>
        <dsp:cNvPr id="0" name=""/>
        <dsp:cNvSpPr/>
      </dsp:nvSpPr>
      <dsp:spPr>
        <a:xfrm>
          <a:off x="2258952" y="4438952"/>
          <a:ext cx="1874682"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b="1" kern="1200" dirty="0"/>
            <a:t>Don’t Overgeneralize Don’t polarize </a:t>
          </a:r>
        </a:p>
      </dsp:txBody>
      <dsp:txXfrm>
        <a:off x="2258952" y="4438952"/>
        <a:ext cx="1874682" cy="87750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10A780-5872-4245-9274-F012AC04A867}">
      <dsp:nvSpPr>
        <dsp:cNvPr id="0" name=""/>
        <dsp:cNvSpPr/>
      </dsp:nvSpPr>
      <dsp:spPr>
        <a:xfrm>
          <a:off x="503783" y="585372"/>
          <a:ext cx="540421" cy="54042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4497942-4746-4FCF-A62D-A47B94D2AA61}">
      <dsp:nvSpPr>
        <dsp:cNvPr id="0" name=""/>
        <dsp:cNvSpPr/>
      </dsp:nvSpPr>
      <dsp:spPr>
        <a:xfrm>
          <a:off x="1963" y="1264393"/>
          <a:ext cx="1544062" cy="231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a:t>On line APPS</a:t>
          </a:r>
        </a:p>
      </dsp:txBody>
      <dsp:txXfrm>
        <a:off x="1963" y="1264393"/>
        <a:ext cx="1544062" cy="231609"/>
      </dsp:txXfrm>
    </dsp:sp>
    <dsp:sp modelId="{4A6F572A-DFC7-42A7-A69B-1BF53C6011A4}">
      <dsp:nvSpPr>
        <dsp:cNvPr id="0" name=""/>
        <dsp:cNvSpPr/>
      </dsp:nvSpPr>
      <dsp:spPr>
        <a:xfrm>
          <a:off x="1963" y="1560467"/>
          <a:ext cx="1544062" cy="2248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dirty="0"/>
            <a:t> can help you and your patients</a:t>
          </a:r>
        </a:p>
        <a:p>
          <a:pPr marL="0" lvl="0" indent="0" algn="ctr" defTabSz="800100">
            <a:lnSpc>
              <a:spcPct val="100000"/>
            </a:lnSpc>
            <a:spcBef>
              <a:spcPct val="0"/>
            </a:spcBef>
            <a:spcAft>
              <a:spcPct val="35000"/>
            </a:spcAft>
            <a:buNone/>
          </a:pPr>
          <a:r>
            <a:rPr lang="en-US" sz="1800" kern="1200" dirty="0"/>
            <a:t>Down Dog Yoga</a:t>
          </a:r>
        </a:p>
        <a:p>
          <a:pPr marL="0" lvl="0" indent="0" algn="ctr" defTabSz="800100">
            <a:lnSpc>
              <a:spcPct val="100000"/>
            </a:lnSpc>
            <a:spcBef>
              <a:spcPct val="0"/>
            </a:spcBef>
            <a:spcAft>
              <a:spcPct val="35000"/>
            </a:spcAft>
            <a:buNone/>
          </a:pPr>
          <a:r>
            <a:rPr lang="en-US" sz="1800" kern="1200" dirty="0"/>
            <a:t>Yoga Buddhis Co</a:t>
          </a:r>
        </a:p>
        <a:p>
          <a:pPr marL="0" lvl="0" indent="0" algn="ctr" defTabSz="800100">
            <a:lnSpc>
              <a:spcPct val="100000"/>
            </a:lnSpc>
            <a:spcBef>
              <a:spcPct val="0"/>
            </a:spcBef>
            <a:spcAft>
              <a:spcPct val="35000"/>
            </a:spcAft>
            <a:buNone/>
          </a:pPr>
          <a:endParaRPr lang="en-US" sz="1800" kern="1200" dirty="0"/>
        </a:p>
      </dsp:txBody>
      <dsp:txXfrm>
        <a:off x="1963" y="1560467"/>
        <a:ext cx="1544062" cy="2248141"/>
      </dsp:txXfrm>
    </dsp:sp>
    <dsp:sp modelId="{FDB81CF8-CE1C-48E3-A30A-B83899F8E29D}">
      <dsp:nvSpPr>
        <dsp:cNvPr id="0" name=""/>
        <dsp:cNvSpPr/>
      </dsp:nvSpPr>
      <dsp:spPr>
        <a:xfrm>
          <a:off x="2318057" y="585372"/>
          <a:ext cx="540421" cy="54042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08182BC-269F-4B4E-8F00-0A736396009F}">
      <dsp:nvSpPr>
        <dsp:cNvPr id="0" name=""/>
        <dsp:cNvSpPr/>
      </dsp:nvSpPr>
      <dsp:spPr>
        <a:xfrm>
          <a:off x="1816236" y="1264393"/>
          <a:ext cx="1544062" cy="231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dirty="0"/>
            <a:t>On </a:t>
          </a:r>
          <a:r>
            <a:rPr lang="en-US" sz="1400" kern="1200" dirty="0" err="1"/>
            <a:t>LIne</a:t>
          </a:r>
          <a:r>
            <a:rPr lang="en-US" sz="1400" kern="1200" dirty="0"/>
            <a:t> APPS</a:t>
          </a:r>
        </a:p>
      </dsp:txBody>
      <dsp:txXfrm>
        <a:off x="1816236" y="1264393"/>
        <a:ext cx="1544062" cy="231609"/>
      </dsp:txXfrm>
    </dsp:sp>
    <dsp:sp modelId="{E01A2A82-F10E-472F-A9E5-49365461D585}">
      <dsp:nvSpPr>
        <dsp:cNvPr id="0" name=""/>
        <dsp:cNvSpPr/>
      </dsp:nvSpPr>
      <dsp:spPr>
        <a:xfrm>
          <a:off x="1816236" y="1560467"/>
          <a:ext cx="1544062" cy="2248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 </a:t>
          </a:r>
          <a:r>
            <a:rPr lang="en-US" sz="1800" kern="1200" dirty="0"/>
            <a:t>Shine,  Calm,  Yoga, Head Space: Meditation and UCLA Mindful also offer  relaxation audios </a:t>
          </a:r>
        </a:p>
      </dsp:txBody>
      <dsp:txXfrm>
        <a:off x="1816236" y="1560467"/>
        <a:ext cx="1544062" cy="2248141"/>
      </dsp:txXfrm>
    </dsp:sp>
    <dsp:sp modelId="{334DB6DF-2179-439E-976A-28A055865578}">
      <dsp:nvSpPr>
        <dsp:cNvPr id="0" name=""/>
        <dsp:cNvSpPr/>
      </dsp:nvSpPr>
      <dsp:spPr>
        <a:xfrm>
          <a:off x="4132330" y="585372"/>
          <a:ext cx="540421" cy="54042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3752323-52C8-4876-99DB-290D81ED33DF}">
      <dsp:nvSpPr>
        <dsp:cNvPr id="0" name=""/>
        <dsp:cNvSpPr/>
      </dsp:nvSpPr>
      <dsp:spPr>
        <a:xfrm>
          <a:off x="3630510" y="1264393"/>
          <a:ext cx="1544062" cy="231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a:t>Get</a:t>
          </a:r>
        </a:p>
      </dsp:txBody>
      <dsp:txXfrm>
        <a:off x="3630510" y="1264393"/>
        <a:ext cx="1544062" cy="231609"/>
      </dsp:txXfrm>
    </dsp:sp>
    <dsp:sp modelId="{D25D8A67-FFD6-4F08-BD05-960332CC61FF}">
      <dsp:nvSpPr>
        <dsp:cNvPr id="0" name=""/>
        <dsp:cNvSpPr/>
      </dsp:nvSpPr>
      <dsp:spPr>
        <a:xfrm>
          <a:off x="3630510" y="1560467"/>
          <a:ext cx="1544062" cy="2248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dirty="0"/>
            <a:t>Get outside to avoid sensory deprivation and re-center yourself through connection with nature</a:t>
          </a:r>
        </a:p>
      </dsp:txBody>
      <dsp:txXfrm>
        <a:off x="3630510" y="1560467"/>
        <a:ext cx="1544062" cy="224814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4DD3C6-456B-450E-B262-DD5E55D9A3FA}">
      <dsp:nvSpPr>
        <dsp:cNvPr id="0" name=""/>
        <dsp:cNvSpPr/>
      </dsp:nvSpPr>
      <dsp:spPr>
        <a:xfrm>
          <a:off x="0" y="1421"/>
          <a:ext cx="5176536" cy="60567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D8F531-CD40-4EA3-8993-8EB26DA2EC94}">
      <dsp:nvSpPr>
        <dsp:cNvPr id="0" name=""/>
        <dsp:cNvSpPr/>
      </dsp:nvSpPr>
      <dsp:spPr>
        <a:xfrm>
          <a:off x="183216" y="137698"/>
          <a:ext cx="333120" cy="3331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EE971D0-1926-48ED-B4D0-D6DFA0512F59}">
      <dsp:nvSpPr>
        <dsp:cNvPr id="0" name=""/>
        <dsp:cNvSpPr/>
      </dsp:nvSpPr>
      <dsp:spPr>
        <a:xfrm>
          <a:off x="699553" y="1421"/>
          <a:ext cx="4476982" cy="605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101" tIns="64101" rIns="64101" bIns="64101" numCol="1" spcCol="1270" anchor="ctr" anchorCtr="0">
          <a:noAutofit/>
        </a:bodyPr>
        <a:lstStyle/>
        <a:p>
          <a:pPr marL="0" lvl="0" indent="0" algn="l" defTabSz="666750">
            <a:lnSpc>
              <a:spcPct val="100000"/>
            </a:lnSpc>
            <a:spcBef>
              <a:spcPct val="0"/>
            </a:spcBef>
            <a:spcAft>
              <a:spcPct val="35000"/>
            </a:spcAft>
            <a:buNone/>
          </a:pPr>
          <a:r>
            <a:rPr lang="en-US" sz="1500" b="1" kern="1200" dirty="0"/>
            <a:t>Find a sense of purpose by realizing what you are doing is important-  Be Part of an organization</a:t>
          </a:r>
        </a:p>
      </dsp:txBody>
      <dsp:txXfrm>
        <a:off x="699553" y="1421"/>
        <a:ext cx="4476982" cy="605674"/>
      </dsp:txXfrm>
    </dsp:sp>
    <dsp:sp modelId="{1C51A45A-EFA5-48FD-B961-6283DFF8701F}">
      <dsp:nvSpPr>
        <dsp:cNvPr id="0" name=""/>
        <dsp:cNvSpPr/>
      </dsp:nvSpPr>
      <dsp:spPr>
        <a:xfrm>
          <a:off x="0" y="758514"/>
          <a:ext cx="5176536" cy="60567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A93655-D176-4049-A426-F1FD456387C5}">
      <dsp:nvSpPr>
        <dsp:cNvPr id="0" name=""/>
        <dsp:cNvSpPr/>
      </dsp:nvSpPr>
      <dsp:spPr>
        <a:xfrm>
          <a:off x="183216" y="894791"/>
          <a:ext cx="333120" cy="3331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0BC8EAB-2317-4D1E-B5E2-DC9A78A81CD0}">
      <dsp:nvSpPr>
        <dsp:cNvPr id="0" name=""/>
        <dsp:cNvSpPr/>
      </dsp:nvSpPr>
      <dsp:spPr>
        <a:xfrm>
          <a:off x="699553" y="758514"/>
          <a:ext cx="4476982" cy="605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101" tIns="64101" rIns="64101" bIns="64101" numCol="1" spcCol="1270" anchor="ctr" anchorCtr="0">
          <a:noAutofit/>
        </a:bodyPr>
        <a:lstStyle/>
        <a:p>
          <a:pPr marL="0" lvl="0" indent="0" algn="l" defTabSz="666750">
            <a:lnSpc>
              <a:spcPct val="100000"/>
            </a:lnSpc>
            <a:spcBef>
              <a:spcPct val="0"/>
            </a:spcBef>
            <a:spcAft>
              <a:spcPct val="35000"/>
            </a:spcAft>
            <a:buNone/>
          </a:pPr>
          <a:r>
            <a:rPr lang="en-US" sz="1500" b="1" kern="1200" dirty="0"/>
            <a:t>Read something inspirational like The Diary Of Ann Frank- to keep perspective</a:t>
          </a:r>
        </a:p>
      </dsp:txBody>
      <dsp:txXfrm>
        <a:off x="699553" y="758514"/>
        <a:ext cx="4476982" cy="605674"/>
      </dsp:txXfrm>
    </dsp:sp>
    <dsp:sp modelId="{D6B45195-A145-417E-AF73-EDAB2E9B77BD}">
      <dsp:nvSpPr>
        <dsp:cNvPr id="0" name=""/>
        <dsp:cNvSpPr/>
      </dsp:nvSpPr>
      <dsp:spPr>
        <a:xfrm>
          <a:off x="0" y="1515607"/>
          <a:ext cx="5176536" cy="60567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363720-ED98-4D03-99D6-C5756338240C}">
      <dsp:nvSpPr>
        <dsp:cNvPr id="0" name=""/>
        <dsp:cNvSpPr/>
      </dsp:nvSpPr>
      <dsp:spPr>
        <a:xfrm>
          <a:off x="183216" y="1651884"/>
          <a:ext cx="333120" cy="3331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F5A79D0-8C47-41F2-8CE0-73CA9F9CAA4C}">
      <dsp:nvSpPr>
        <dsp:cNvPr id="0" name=""/>
        <dsp:cNvSpPr/>
      </dsp:nvSpPr>
      <dsp:spPr>
        <a:xfrm>
          <a:off x="699553" y="1515607"/>
          <a:ext cx="4476982" cy="605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101" tIns="64101" rIns="64101" bIns="64101" numCol="1" spcCol="1270" anchor="ctr" anchorCtr="0">
          <a:noAutofit/>
        </a:bodyPr>
        <a:lstStyle/>
        <a:p>
          <a:pPr marL="0" lvl="0" indent="0" algn="l" defTabSz="666750">
            <a:lnSpc>
              <a:spcPct val="100000"/>
            </a:lnSpc>
            <a:spcBef>
              <a:spcPct val="0"/>
            </a:spcBef>
            <a:spcAft>
              <a:spcPct val="35000"/>
            </a:spcAft>
            <a:buNone/>
          </a:pPr>
          <a:r>
            <a:rPr lang="en-US" sz="1500" b="1" kern="1200" dirty="0"/>
            <a:t>Read Man’s Search for Meaning  by Frankl</a:t>
          </a:r>
        </a:p>
      </dsp:txBody>
      <dsp:txXfrm>
        <a:off x="699553" y="1515607"/>
        <a:ext cx="4476982" cy="605674"/>
      </dsp:txXfrm>
    </dsp:sp>
    <dsp:sp modelId="{1F7B2DE6-0057-4C51-84AB-EA5A825BDAA9}">
      <dsp:nvSpPr>
        <dsp:cNvPr id="0" name=""/>
        <dsp:cNvSpPr/>
      </dsp:nvSpPr>
      <dsp:spPr>
        <a:xfrm>
          <a:off x="0" y="2272700"/>
          <a:ext cx="5176536" cy="60567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4722E7-DACA-43BE-A068-20342408C667}">
      <dsp:nvSpPr>
        <dsp:cNvPr id="0" name=""/>
        <dsp:cNvSpPr/>
      </dsp:nvSpPr>
      <dsp:spPr>
        <a:xfrm>
          <a:off x="183216" y="2408977"/>
          <a:ext cx="333120" cy="3331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ACB075C-8693-4754-84B9-9D71FED3F51D}">
      <dsp:nvSpPr>
        <dsp:cNvPr id="0" name=""/>
        <dsp:cNvSpPr/>
      </dsp:nvSpPr>
      <dsp:spPr>
        <a:xfrm>
          <a:off x="699553" y="2272700"/>
          <a:ext cx="4476982" cy="605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101" tIns="64101" rIns="64101" bIns="64101" numCol="1" spcCol="1270" anchor="ctr" anchorCtr="0">
          <a:noAutofit/>
        </a:bodyPr>
        <a:lstStyle/>
        <a:p>
          <a:pPr marL="0" lvl="0" indent="0" algn="l" defTabSz="666750">
            <a:lnSpc>
              <a:spcPct val="100000"/>
            </a:lnSpc>
            <a:spcBef>
              <a:spcPct val="0"/>
            </a:spcBef>
            <a:spcAft>
              <a:spcPct val="35000"/>
            </a:spcAft>
            <a:buNone/>
          </a:pPr>
          <a:r>
            <a:rPr lang="en-US" sz="1500" b="1" kern="1200" dirty="0"/>
            <a:t>Religious services when possible </a:t>
          </a:r>
        </a:p>
      </dsp:txBody>
      <dsp:txXfrm>
        <a:off x="699553" y="2272700"/>
        <a:ext cx="4476982" cy="605674"/>
      </dsp:txXfrm>
    </dsp:sp>
    <dsp:sp modelId="{349EC111-8ED1-4A12-8E05-86F33364B7F1}">
      <dsp:nvSpPr>
        <dsp:cNvPr id="0" name=""/>
        <dsp:cNvSpPr/>
      </dsp:nvSpPr>
      <dsp:spPr>
        <a:xfrm>
          <a:off x="0" y="3029793"/>
          <a:ext cx="5176536" cy="60567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BB15A0-B667-46EA-A14A-6943154B76E4}">
      <dsp:nvSpPr>
        <dsp:cNvPr id="0" name=""/>
        <dsp:cNvSpPr/>
      </dsp:nvSpPr>
      <dsp:spPr>
        <a:xfrm>
          <a:off x="183216" y="3166069"/>
          <a:ext cx="333120" cy="33312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D63942D-6B48-47CD-9BA5-F04D8776BC00}">
      <dsp:nvSpPr>
        <dsp:cNvPr id="0" name=""/>
        <dsp:cNvSpPr/>
      </dsp:nvSpPr>
      <dsp:spPr>
        <a:xfrm>
          <a:off x="699553" y="3029793"/>
          <a:ext cx="4476982" cy="605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101" tIns="64101" rIns="64101" bIns="64101" numCol="1" spcCol="1270" anchor="ctr" anchorCtr="0">
          <a:noAutofit/>
        </a:bodyPr>
        <a:lstStyle/>
        <a:p>
          <a:pPr marL="0" lvl="0" indent="0" algn="l" defTabSz="666750">
            <a:lnSpc>
              <a:spcPct val="100000"/>
            </a:lnSpc>
            <a:spcBef>
              <a:spcPct val="0"/>
            </a:spcBef>
            <a:spcAft>
              <a:spcPct val="35000"/>
            </a:spcAft>
            <a:buNone/>
          </a:pPr>
          <a:r>
            <a:rPr lang="en-US" sz="1500" b="1" kern="1200" dirty="0"/>
            <a:t>Music, Art Exhibits</a:t>
          </a:r>
        </a:p>
      </dsp:txBody>
      <dsp:txXfrm>
        <a:off x="699553" y="3029793"/>
        <a:ext cx="4476982" cy="605674"/>
      </dsp:txXfrm>
    </dsp:sp>
    <dsp:sp modelId="{1A409D56-94C9-4F8A-8420-BC263E922A58}">
      <dsp:nvSpPr>
        <dsp:cNvPr id="0" name=""/>
        <dsp:cNvSpPr/>
      </dsp:nvSpPr>
      <dsp:spPr>
        <a:xfrm>
          <a:off x="0" y="3786886"/>
          <a:ext cx="5176536" cy="60567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681DDA-5961-40BF-8C5A-3C8A0E290524}">
      <dsp:nvSpPr>
        <dsp:cNvPr id="0" name=""/>
        <dsp:cNvSpPr/>
      </dsp:nvSpPr>
      <dsp:spPr>
        <a:xfrm>
          <a:off x="183216" y="3923162"/>
          <a:ext cx="333120" cy="33312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70AAD24-366F-4809-8E4F-557A8381CBB3}">
      <dsp:nvSpPr>
        <dsp:cNvPr id="0" name=""/>
        <dsp:cNvSpPr/>
      </dsp:nvSpPr>
      <dsp:spPr>
        <a:xfrm>
          <a:off x="699553" y="3786886"/>
          <a:ext cx="4476982" cy="605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101" tIns="64101" rIns="64101" bIns="64101" numCol="1" spcCol="1270" anchor="ctr" anchorCtr="0">
          <a:noAutofit/>
        </a:bodyPr>
        <a:lstStyle/>
        <a:p>
          <a:pPr marL="0" lvl="0" indent="0" algn="l" defTabSz="666750">
            <a:lnSpc>
              <a:spcPct val="100000"/>
            </a:lnSpc>
            <a:spcBef>
              <a:spcPct val="0"/>
            </a:spcBef>
            <a:spcAft>
              <a:spcPct val="35000"/>
            </a:spcAft>
            <a:buNone/>
          </a:pPr>
          <a:r>
            <a:rPr lang="en-US" sz="1500" b="1" kern="1200" dirty="0"/>
            <a:t>Doing something meaningful is transformational</a:t>
          </a:r>
        </a:p>
      </dsp:txBody>
      <dsp:txXfrm>
        <a:off x="699553" y="3786886"/>
        <a:ext cx="4476982" cy="60567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022096-D975-4770-8153-F5DCBC0B13E1}">
      <dsp:nvSpPr>
        <dsp:cNvPr id="0" name=""/>
        <dsp:cNvSpPr/>
      </dsp:nvSpPr>
      <dsp:spPr>
        <a:xfrm>
          <a:off x="1577340" y="1890"/>
          <a:ext cx="6309360" cy="829686"/>
        </a:xfrm>
        <a:prstGeom prst="rect">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2419" tIns="210740" rIns="122419" bIns="210740" numCol="1" spcCol="1270" anchor="ctr" anchorCtr="0">
          <a:noAutofit/>
        </a:bodyPr>
        <a:lstStyle/>
        <a:p>
          <a:pPr marL="0" lvl="0" indent="0" algn="l" defTabSz="844550">
            <a:lnSpc>
              <a:spcPct val="90000"/>
            </a:lnSpc>
            <a:spcBef>
              <a:spcPct val="0"/>
            </a:spcBef>
            <a:spcAft>
              <a:spcPct val="35000"/>
            </a:spcAft>
            <a:buNone/>
          </a:pPr>
          <a:r>
            <a:rPr lang="en-US" sz="1900" b="1" kern="1200" dirty="0"/>
            <a:t>CEO Commitment to change as was done for patient safety</a:t>
          </a:r>
        </a:p>
      </dsp:txBody>
      <dsp:txXfrm>
        <a:off x="1577340" y="1890"/>
        <a:ext cx="6309360" cy="829686"/>
      </dsp:txXfrm>
    </dsp:sp>
    <dsp:sp modelId="{63841DC0-6052-4963-8177-1C97432C7FC8}">
      <dsp:nvSpPr>
        <dsp:cNvPr id="0" name=""/>
        <dsp:cNvSpPr/>
      </dsp:nvSpPr>
      <dsp:spPr>
        <a:xfrm>
          <a:off x="0" y="1890"/>
          <a:ext cx="1577340" cy="829686"/>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83468" tIns="81955" rIns="83468" bIns="81955" numCol="1" spcCol="1270" anchor="ctr" anchorCtr="0">
          <a:noAutofit/>
        </a:bodyPr>
        <a:lstStyle/>
        <a:p>
          <a:pPr marL="0" lvl="0" indent="0" algn="ctr" defTabSz="889000">
            <a:lnSpc>
              <a:spcPct val="90000"/>
            </a:lnSpc>
            <a:spcBef>
              <a:spcPct val="0"/>
            </a:spcBef>
            <a:spcAft>
              <a:spcPct val="35000"/>
            </a:spcAft>
            <a:buNone/>
          </a:pPr>
          <a:r>
            <a:rPr lang="en-US" sz="2000" b="1" kern="1200" dirty="0"/>
            <a:t>Commit</a:t>
          </a:r>
        </a:p>
      </dsp:txBody>
      <dsp:txXfrm>
        <a:off x="0" y="1890"/>
        <a:ext cx="1577340" cy="829686"/>
      </dsp:txXfrm>
    </dsp:sp>
    <dsp:sp modelId="{A7780830-BA0D-4259-A74E-EB97A6F56044}">
      <dsp:nvSpPr>
        <dsp:cNvPr id="0" name=""/>
        <dsp:cNvSpPr/>
      </dsp:nvSpPr>
      <dsp:spPr>
        <a:xfrm>
          <a:off x="1577340" y="881358"/>
          <a:ext cx="6309360" cy="829686"/>
        </a:xfrm>
        <a:prstGeom prst="rect">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2419" tIns="210740" rIns="122419" bIns="210740" numCol="1" spcCol="1270" anchor="ctr" anchorCtr="0">
          <a:noAutofit/>
        </a:bodyPr>
        <a:lstStyle/>
        <a:p>
          <a:pPr marL="0" lvl="0" indent="0" algn="l" defTabSz="889000">
            <a:lnSpc>
              <a:spcPct val="90000"/>
            </a:lnSpc>
            <a:spcBef>
              <a:spcPct val="0"/>
            </a:spcBef>
            <a:spcAft>
              <a:spcPct val="35000"/>
            </a:spcAft>
            <a:buNone/>
          </a:pPr>
          <a:r>
            <a:rPr lang="en-US" sz="2000" b="1" kern="1200" dirty="0"/>
            <a:t> Establish guidelines for fair work load and productivity schedules to foster connect with patients and reduce clerical or nonclinical burdens </a:t>
          </a:r>
        </a:p>
      </dsp:txBody>
      <dsp:txXfrm>
        <a:off x="1577340" y="881358"/>
        <a:ext cx="6309360" cy="829686"/>
      </dsp:txXfrm>
    </dsp:sp>
    <dsp:sp modelId="{3E65258C-9E99-47F2-934B-53E7BDCC6CCA}">
      <dsp:nvSpPr>
        <dsp:cNvPr id="0" name=""/>
        <dsp:cNvSpPr/>
      </dsp:nvSpPr>
      <dsp:spPr>
        <a:xfrm>
          <a:off x="0" y="881358"/>
          <a:ext cx="1577340" cy="829686"/>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83468" tIns="81955" rIns="83468" bIns="81955" numCol="1" spcCol="1270" anchor="ctr" anchorCtr="0">
          <a:noAutofit/>
        </a:bodyPr>
        <a:lstStyle/>
        <a:p>
          <a:pPr marL="0" lvl="0" indent="0" algn="ctr" defTabSz="1022350">
            <a:lnSpc>
              <a:spcPct val="90000"/>
            </a:lnSpc>
            <a:spcBef>
              <a:spcPct val="0"/>
            </a:spcBef>
            <a:spcAft>
              <a:spcPct val="35000"/>
            </a:spcAft>
            <a:buNone/>
          </a:pPr>
          <a:r>
            <a:rPr lang="en-US" sz="2300" kern="1200" dirty="0"/>
            <a:t>Establish</a:t>
          </a:r>
        </a:p>
      </dsp:txBody>
      <dsp:txXfrm>
        <a:off x="0" y="881358"/>
        <a:ext cx="1577340" cy="829686"/>
      </dsp:txXfrm>
    </dsp:sp>
    <dsp:sp modelId="{4649E2E7-F7AF-4F9D-B7DC-5DE81A7B4A37}">
      <dsp:nvSpPr>
        <dsp:cNvPr id="0" name=""/>
        <dsp:cNvSpPr/>
      </dsp:nvSpPr>
      <dsp:spPr>
        <a:xfrm>
          <a:off x="1577340" y="1760825"/>
          <a:ext cx="6309360" cy="829686"/>
        </a:xfrm>
        <a:prstGeom prst="rect">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2419" tIns="210740" rIns="122419" bIns="210740" numCol="1" spcCol="1270" anchor="ctr" anchorCtr="0">
          <a:noAutofit/>
        </a:bodyPr>
        <a:lstStyle/>
        <a:p>
          <a:pPr marL="0" lvl="0" indent="0" algn="l" defTabSz="889000">
            <a:lnSpc>
              <a:spcPct val="90000"/>
            </a:lnSpc>
            <a:spcBef>
              <a:spcPct val="0"/>
            </a:spcBef>
            <a:spcAft>
              <a:spcPct val="35000"/>
            </a:spcAft>
            <a:buNone/>
          </a:pPr>
          <a:r>
            <a:rPr lang="en-US" sz="2000" b="1" kern="1200" dirty="0"/>
            <a:t>Foster healthy work-personal life balance with flexible schedules and work at  home opportunity</a:t>
          </a:r>
        </a:p>
      </dsp:txBody>
      <dsp:txXfrm>
        <a:off x="1577340" y="1760825"/>
        <a:ext cx="6309360" cy="829686"/>
      </dsp:txXfrm>
    </dsp:sp>
    <dsp:sp modelId="{2BCF9479-6599-4E32-B058-33C4C13D3510}">
      <dsp:nvSpPr>
        <dsp:cNvPr id="0" name=""/>
        <dsp:cNvSpPr/>
      </dsp:nvSpPr>
      <dsp:spPr>
        <a:xfrm>
          <a:off x="0" y="1760825"/>
          <a:ext cx="1577340" cy="829686"/>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83468" tIns="81955" rIns="83468" bIns="81955" numCol="1" spcCol="1270" anchor="ctr" anchorCtr="0">
          <a:noAutofit/>
        </a:bodyPr>
        <a:lstStyle/>
        <a:p>
          <a:pPr marL="0" lvl="0" indent="0" algn="ctr" defTabSz="1022350">
            <a:lnSpc>
              <a:spcPct val="90000"/>
            </a:lnSpc>
            <a:spcBef>
              <a:spcPct val="0"/>
            </a:spcBef>
            <a:spcAft>
              <a:spcPct val="35000"/>
            </a:spcAft>
            <a:buNone/>
          </a:pPr>
          <a:r>
            <a:rPr lang="en-US" sz="2300" kern="1200"/>
            <a:t>Foster</a:t>
          </a:r>
        </a:p>
      </dsp:txBody>
      <dsp:txXfrm>
        <a:off x="0" y="1760825"/>
        <a:ext cx="1577340" cy="829686"/>
      </dsp:txXfrm>
    </dsp:sp>
    <dsp:sp modelId="{C9718214-D79B-40FD-85F7-4EF89E921920}">
      <dsp:nvSpPr>
        <dsp:cNvPr id="0" name=""/>
        <dsp:cNvSpPr/>
      </dsp:nvSpPr>
      <dsp:spPr>
        <a:xfrm>
          <a:off x="1577340" y="2640293"/>
          <a:ext cx="6309360" cy="829686"/>
        </a:xfrm>
        <a:prstGeom prst="rect">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2419" tIns="210740" rIns="122419" bIns="210740" numCol="1" spcCol="1270" anchor="ctr" anchorCtr="0">
          <a:noAutofit/>
        </a:bodyPr>
        <a:lstStyle/>
        <a:p>
          <a:pPr marL="0" lvl="0" indent="0" algn="l" defTabSz="889000">
            <a:lnSpc>
              <a:spcPct val="90000"/>
            </a:lnSpc>
            <a:spcBef>
              <a:spcPct val="0"/>
            </a:spcBef>
            <a:spcAft>
              <a:spcPct val="35000"/>
            </a:spcAft>
            <a:buNone/>
          </a:pPr>
          <a:r>
            <a:rPr lang="en-US" sz="2000" b="1" kern="1200" dirty="0"/>
            <a:t>Enhance autonomy and avoid alienation by including physicians in decision making </a:t>
          </a:r>
        </a:p>
      </dsp:txBody>
      <dsp:txXfrm>
        <a:off x="1577340" y="2640293"/>
        <a:ext cx="6309360" cy="829686"/>
      </dsp:txXfrm>
    </dsp:sp>
    <dsp:sp modelId="{15A23467-7324-4FB8-A320-2087AB495D8B}">
      <dsp:nvSpPr>
        <dsp:cNvPr id="0" name=""/>
        <dsp:cNvSpPr/>
      </dsp:nvSpPr>
      <dsp:spPr>
        <a:xfrm>
          <a:off x="0" y="2640293"/>
          <a:ext cx="1577340" cy="829686"/>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83468" tIns="81955" rIns="83468" bIns="81955" numCol="1" spcCol="1270" anchor="ctr" anchorCtr="0">
          <a:noAutofit/>
        </a:bodyPr>
        <a:lstStyle/>
        <a:p>
          <a:pPr marL="0" lvl="0" indent="0" algn="ctr" defTabSz="1022350">
            <a:lnSpc>
              <a:spcPct val="90000"/>
            </a:lnSpc>
            <a:spcBef>
              <a:spcPct val="0"/>
            </a:spcBef>
            <a:spcAft>
              <a:spcPct val="35000"/>
            </a:spcAft>
            <a:buNone/>
          </a:pPr>
          <a:r>
            <a:rPr lang="en-US" sz="2300" kern="1200"/>
            <a:t>Enhance</a:t>
          </a:r>
        </a:p>
      </dsp:txBody>
      <dsp:txXfrm>
        <a:off x="0" y="2640293"/>
        <a:ext cx="1577340" cy="829686"/>
      </dsp:txXfrm>
    </dsp:sp>
    <dsp:sp modelId="{E9567B63-1642-4D0A-A83D-FE3BF699DEE2}">
      <dsp:nvSpPr>
        <dsp:cNvPr id="0" name=""/>
        <dsp:cNvSpPr/>
      </dsp:nvSpPr>
      <dsp:spPr>
        <a:xfrm>
          <a:off x="1577340" y="3519760"/>
          <a:ext cx="6309360" cy="829686"/>
        </a:xfrm>
        <a:prstGeom prst="rect">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2419" tIns="210740" rIns="122419" bIns="210740" numCol="1" spcCol="1270" anchor="ctr" anchorCtr="0">
          <a:noAutofit/>
        </a:bodyPr>
        <a:lstStyle/>
        <a:p>
          <a:pPr marL="0" lvl="0" indent="0" algn="l" defTabSz="889000">
            <a:lnSpc>
              <a:spcPct val="90000"/>
            </a:lnSpc>
            <a:spcBef>
              <a:spcPct val="0"/>
            </a:spcBef>
            <a:spcAft>
              <a:spcPct val="35000"/>
            </a:spcAft>
            <a:buNone/>
          </a:pPr>
          <a:r>
            <a:rPr lang="en-US" sz="2000" b="1" kern="1200" dirty="0"/>
            <a:t>Protect professional by  </a:t>
          </a:r>
          <a:r>
            <a:rPr lang="en-US" sz="2000" b="1" kern="1200" dirty="0" err="1"/>
            <a:t>encouaging</a:t>
          </a:r>
          <a:r>
            <a:rPr lang="en-US" sz="2000" b="1" kern="1200" dirty="0"/>
            <a:t> leadership training and professional development  </a:t>
          </a:r>
        </a:p>
      </dsp:txBody>
      <dsp:txXfrm>
        <a:off x="1577340" y="3519760"/>
        <a:ext cx="6309360" cy="829686"/>
      </dsp:txXfrm>
    </dsp:sp>
    <dsp:sp modelId="{31F7455D-283B-4715-BF16-88D9194EBB29}">
      <dsp:nvSpPr>
        <dsp:cNvPr id="0" name=""/>
        <dsp:cNvSpPr/>
      </dsp:nvSpPr>
      <dsp:spPr>
        <a:xfrm>
          <a:off x="0" y="3519760"/>
          <a:ext cx="1577340" cy="829686"/>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83468" tIns="81955" rIns="83468" bIns="81955" numCol="1" spcCol="1270" anchor="ctr" anchorCtr="0">
          <a:noAutofit/>
        </a:bodyPr>
        <a:lstStyle/>
        <a:p>
          <a:pPr marL="0" lvl="0" indent="0" algn="ctr" defTabSz="1022350">
            <a:lnSpc>
              <a:spcPct val="90000"/>
            </a:lnSpc>
            <a:spcBef>
              <a:spcPct val="0"/>
            </a:spcBef>
            <a:spcAft>
              <a:spcPct val="35000"/>
            </a:spcAft>
            <a:buNone/>
          </a:pPr>
          <a:r>
            <a:rPr lang="en-US" sz="2300" kern="1200"/>
            <a:t>Protect</a:t>
          </a:r>
        </a:p>
      </dsp:txBody>
      <dsp:txXfrm>
        <a:off x="0" y="3519760"/>
        <a:ext cx="1577340" cy="8296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0131CA-F60B-48B6-AD4C-81187435099D}">
      <dsp:nvSpPr>
        <dsp:cNvPr id="0" name=""/>
        <dsp:cNvSpPr/>
      </dsp:nvSpPr>
      <dsp:spPr>
        <a:xfrm>
          <a:off x="0" y="660"/>
          <a:ext cx="418983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356283-F024-4AFC-973D-19D5CBFC2AD5}">
      <dsp:nvSpPr>
        <dsp:cNvPr id="0" name=""/>
        <dsp:cNvSpPr/>
      </dsp:nvSpPr>
      <dsp:spPr>
        <a:xfrm>
          <a:off x="0" y="660"/>
          <a:ext cx="4189836" cy="1081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Too many Bureaucratic tasks- prior authorization –THE EHR</a:t>
          </a:r>
        </a:p>
      </dsp:txBody>
      <dsp:txXfrm>
        <a:off x="0" y="660"/>
        <a:ext cx="4189836" cy="1081684"/>
      </dsp:txXfrm>
    </dsp:sp>
    <dsp:sp modelId="{A4D8F377-8FF5-4DBF-8408-69908C4DBD65}">
      <dsp:nvSpPr>
        <dsp:cNvPr id="0" name=""/>
        <dsp:cNvSpPr/>
      </dsp:nvSpPr>
      <dsp:spPr>
        <a:xfrm>
          <a:off x="0" y="1082344"/>
          <a:ext cx="418983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252B50-886F-47DC-9BFA-C0A9A6582AB4}">
      <dsp:nvSpPr>
        <dsp:cNvPr id="0" name=""/>
        <dsp:cNvSpPr/>
      </dsp:nvSpPr>
      <dsp:spPr>
        <a:xfrm>
          <a:off x="0" y="1082344"/>
          <a:ext cx="4189836" cy="1081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Too much Time at Work-Loss of Balance with  loss of time for social life /family</a:t>
          </a:r>
        </a:p>
      </dsp:txBody>
      <dsp:txXfrm>
        <a:off x="0" y="1082344"/>
        <a:ext cx="4189836" cy="1081684"/>
      </dsp:txXfrm>
    </dsp:sp>
    <dsp:sp modelId="{E1F1F4CC-3B29-4A02-A746-A84BE025B324}">
      <dsp:nvSpPr>
        <dsp:cNvPr id="0" name=""/>
        <dsp:cNvSpPr/>
      </dsp:nvSpPr>
      <dsp:spPr>
        <a:xfrm>
          <a:off x="0" y="2164029"/>
          <a:ext cx="418983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DAFB2A-3758-4964-ADE1-705009794CEC}">
      <dsp:nvSpPr>
        <dsp:cNvPr id="0" name=""/>
        <dsp:cNvSpPr/>
      </dsp:nvSpPr>
      <dsp:spPr>
        <a:xfrm>
          <a:off x="0" y="2164029"/>
          <a:ext cx="4189836" cy="1081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Loss  of sense of control and autonomy- not included in decision making-forced to follow guidelines</a:t>
          </a:r>
        </a:p>
      </dsp:txBody>
      <dsp:txXfrm>
        <a:off x="0" y="2164029"/>
        <a:ext cx="4189836" cy="1081684"/>
      </dsp:txXfrm>
    </dsp:sp>
    <dsp:sp modelId="{FBBBD85E-4FB8-4B5F-A3D8-8BED96334572}">
      <dsp:nvSpPr>
        <dsp:cNvPr id="0" name=""/>
        <dsp:cNvSpPr/>
      </dsp:nvSpPr>
      <dsp:spPr>
        <a:xfrm>
          <a:off x="0" y="3245713"/>
          <a:ext cx="418983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0A9844-3588-4115-A378-50CDA07C02A9}">
      <dsp:nvSpPr>
        <dsp:cNvPr id="0" name=""/>
        <dsp:cNvSpPr/>
      </dsp:nvSpPr>
      <dsp:spPr>
        <a:xfrm>
          <a:off x="0" y="3245713"/>
          <a:ext cx="4189836" cy="1081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Threat to Identity and Hippocratic Values  by Managed Care -  Just a provider- an assembly line worker</a:t>
          </a:r>
        </a:p>
      </dsp:txBody>
      <dsp:txXfrm>
        <a:off x="0" y="3245713"/>
        <a:ext cx="4189836" cy="1081684"/>
      </dsp:txXfrm>
    </dsp:sp>
    <dsp:sp modelId="{7CB79FE1-2A65-42EC-AA22-69197D3A318C}">
      <dsp:nvSpPr>
        <dsp:cNvPr id="0" name=""/>
        <dsp:cNvSpPr/>
      </dsp:nvSpPr>
      <dsp:spPr>
        <a:xfrm>
          <a:off x="0" y="4327398"/>
          <a:ext cx="418983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653E97-EA15-46F9-86D3-EECC618E6236}">
      <dsp:nvSpPr>
        <dsp:cNvPr id="0" name=""/>
        <dsp:cNvSpPr/>
      </dsp:nvSpPr>
      <dsp:spPr>
        <a:xfrm>
          <a:off x="0" y="4328058"/>
          <a:ext cx="4189836" cy="1081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Reduced income due to lowered reimbursements (Medscape 9/2016)</a:t>
          </a:r>
        </a:p>
      </dsp:txBody>
      <dsp:txXfrm>
        <a:off x="0" y="4328058"/>
        <a:ext cx="4189836" cy="10816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191902-4BF3-4B6D-B855-B3527800B3BA}">
      <dsp:nvSpPr>
        <dsp:cNvPr id="0" name=""/>
        <dsp:cNvSpPr/>
      </dsp:nvSpPr>
      <dsp:spPr>
        <a:xfrm>
          <a:off x="0" y="2447"/>
          <a:ext cx="4941519" cy="124038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AF5B49-6D62-4C38-84FD-8CAAC87304B2}">
      <dsp:nvSpPr>
        <dsp:cNvPr id="0" name=""/>
        <dsp:cNvSpPr/>
      </dsp:nvSpPr>
      <dsp:spPr>
        <a:xfrm>
          <a:off x="375217" y="281534"/>
          <a:ext cx="682214" cy="6822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DF78860-64E7-4B4C-9F62-4418C2ED6F73}">
      <dsp:nvSpPr>
        <dsp:cNvPr id="0" name=""/>
        <dsp:cNvSpPr/>
      </dsp:nvSpPr>
      <dsp:spPr>
        <a:xfrm>
          <a:off x="1432649" y="2447"/>
          <a:ext cx="3508869" cy="1240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275" tIns="131275" rIns="131275" bIns="131275" numCol="1" spcCol="1270" anchor="ctr" anchorCtr="0">
          <a:noAutofit/>
        </a:bodyPr>
        <a:lstStyle/>
        <a:p>
          <a:pPr marL="0" lvl="0" indent="0" algn="l" defTabSz="666750">
            <a:lnSpc>
              <a:spcPct val="90000"/>
            </a:lnSpc>
            <a:spcBef>
              <a:spcPct val="0"/>
            </a:spcBef>
            <a:spcAft>
              <a:spcPct val="35000"/>
            </a:spcAft>
            <a:buNone/>
          </a:pPr>
          <a:r>
            <a:rPr lang="en-US" sz="1500" kern="1200"/>
            <a:t>Assesses multiple dimensions</a:t>
          </a:r>
        </a:p>
      </dsp:txBody>
      <dsp:txXfrm>
        <a:off x="1432649" y="2447"/>
        <a:ext cx="3508869" cy="1240389"/>
      </dsp:txXfrm>
    </dsp:sp>
    <dsp:sp modelId="{84AFEE57-7B97-49F3-B907-006B7AC46505}">
      <dsp:nvSpPr>
        <dsp:cNvPr id="0" name=""/>
        <dsp:cNvSpPr/>
      </dsp:nvSpPr>
      <dsp:spPr>
        <a:xfrm>
          <a:off x="0" y="1552933"/>
          <a:ext cx="4941519" cy="124038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57EF28-1BCE-4169-BF6E-97F486CBBC22}">
      <dsp:nvSpPr>
        <dsp:cNvPr id="0" name=""/>
        <dsp:cNvSpPr/>
      </dsp:nvSpPr>
      <dsp:spPr>
        <a:xfrm>
          <a:off x="375217" y="1832021"/>
          <a:ext cx="682214" cy="6822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5570398-EF7C-4BF7-A05D-CB3BDACF0DCE}">
      <dsp:nvSpPr>
        <dsp:cNvPr id="0" name=""/>
        <dsp:cNvSpPr/>
      </dsp:nvSpPr>
      <dsp:spPr>
        <a:xfrm>
          <a:off x="1432649" y="1552933"/>
          <a:ext cx="3508869" cy="1240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275" tIns="131275" rIns="131275" bIns="131275" numCol="1" spcCol="1270" anchor="ctr" anchorCtr="0">
          <a:noAutofit/>
        </a:bodyPr>
        <a:lstStyle/>
        <a:p>
          <a:pPr marL="0" lvl="0" indent="0" algn="l" defTabSz="666750">
            <a:lnSpc>
              <a:spcPct val="90000"/>
            </a:lnSpc>
            <a:spcBef>
              <a:spcPct val="0"/>
            </a:spcBef>
            <a:spcAft>
              <a:spcPct val="35000"/>
            </a:spcAft>
            <a:buNone/>
          </a:pPr>
          <a:r>
            <a:rPr lang="en-US" sz="1500" b="1" kern="1200" dirty="0"/>
            <a:t>Emotional Exhaustion- Score under 18 best  18-19 Moderate  For each one point increase  there  is a 43%  increase likelihood MD will reduce work hours</a:t>
          </a:r>
        </a:p>
      </dsp:txBody>
      <dsp:txXfrm>
        <a:off x="1432649" y="1552933"/>
        <a:ext cx="3508869" cy="1240389"/>
      </dsp:txXfrm>
    </dsp:sp>
    <dsp:sp modelId="{53E0FF8E-CE07-4D69-9923-9AD95EAE644E}">
      <dsp:nvSpPr>
        <dsp:cNvPr id="0" name=""/>
        <dsp:cNvSpPr/>
      </dsp:nvSpPr>
      <dsp:spPr>
        <a:xfrm>
          <a:off x="0" y="3103420"/>
          <a:ext cx="4941519" cy="124038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5D5ECD-18B6-4317-AC57-9508FE692808}">
      <dsp:nvSpPr>
        <dsp:cNvPr id="0" name=""/>
        <dsp:cNvSpPr/>
      </dsp:nvSpPr>
      <dsp:spPr>
        <a:xfrm>
          <a:off x="375217" y="3382507"/>
          <a:ext cx="682214" cy="6822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05EFAA4-D411-41BA-9F02-2F025797A16F}">
      <dsp:nvSpPr>
        <dsp:cNvPr id="0" name=""/>
        <dsp:cNvSpPr/>
      </dsp:nvSpPr>
      <dsp:spPr>
        <a:xfrm>
          <a:off x="1432649" y="3103420"/>
          <a:ext cx="3508869" cy="1240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275" tIns="131275" rIns="131275" bIns="131275" numCol="1" spcCol="1270" anchor="ctr" anchorCtr="0">
          <a:noAutofit/>
        </a:bodyPr>
        <a:lstStyle/>
        <a:p>
          <a:pPr marL="0" lvl="0" indent="0" algn="l" defTabSz="666750">
            <a:lnSpc>
              <a:spcPct val="90000"/>
            </a:lnSpc>
            <a:spcBef>
              <a:spcPct val="0"/>
            </a:spcBef>
            <a:spcAft>
              <a:spcPct val="35000"/>
            </a:spcAft>
            <a:buNone/>
          </a:pPr>
          <a:r>
            <a:rPr lang="en-US" sz="1500" b="1" kern="1200" dirty="0"/>
            <a:t>Depersonalization – score  6-11 Moderate  </a:t>
          </a:r>
        </a:p>
      </dsp:txBody>
      <dsp:txXfrm>
        <a:off x="1432649" y="3103420"/>
        <a:ext cx="3508869" cy="1240389"/>
      </dsp:txXfrm>
    </dsp:sp>
    <dsp:sp modelId="{6745A7C1-5F49-4DFA-AFCB-42C4322A901A}">
      <dsp:nvSpPr>
        <dsp:cNvPr id="0" name=""/>
        <dsp:cNvSpPr/>
      </dsp:nvSpPr>
      <dsp:spPr>
        <a:xfrm>
          <a:off x="0" y="4653906"/>
          <a:ext cx="4941519" cy="124038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8DDB00-BB4F-4DFE-8179-4B6BE4B582B7}">
      <dsp:nvSpPr>
        <dsp:cNvPr id="0" name=""/>
        <dsp:cNvSpPr/>
      </dsp:nvSpPr>
      <dsp:spPr>
        <a:xfrm>
          <a:off x="375217" y="4932994"/>
          <a:ext cx="682214" cy="68221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A5CF6EC-8C2D-4E81-9DCE-78F5E93AE3CE}">
      <dsp:nvSpPr>
        <dsp:cNvPr id="0" name=""/>
        <dsp:cNvSpPr/>
      </dsp:nvSpPr>
      <dsp:spPr>
        <a:xfrm>
          <a:off x="1432649" y="4653906"/>
          <a:ext cx="3508869" cy="1240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275" tIns="131275" rIns="131275" bIns="131275" numCol="1" spcCol="1270" anchor="ctr" anchorCtr="0">
          <a:noAutofit/>
        </a:bodyPr>
        <a:lstStyle/>
        <a:p>
          <a:pPr marL="0" lvl="0" indent="0" algn="l" defTabSz="666750">
            <a:lnSpc>
              <a:spcPct val="90000"/>
            </a:lnSpc>
            <a:spcBef>
              <a:spcPct val="0"/>
            </a:spcBef>
            <a:spcAft>
              <a:spcPct val="35000"/>
            </a:spcAft>
            <a:buNone/>
          </a:pPr>
          <a:r>
            <a:rPr lang="en-US" sz="1500" b="1" kern="1200" dirty="0"/>
            <a:t>Personal Accomplishment   Over 40 good    Under  33 high BO-   decrease  in satisfaction –less work </a:t>
          </a:r>
        </a:p>
      </dsp:txBody>
      <dsp:txXfrm>
        <a:off x="1432649" y="4653906"/>
        <a:ext cx="3508869" cy="12403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0785B8-80EC-4C76-983C-C512980FFB57}">
      <dsp:nvSpPr>
        <dsp:cNvPr id="0" name=""/>
        <dsp:cNvSpPr/>
      </dsp:nvSpPr>
      <dsp:spPr>
        <a:xfrm>
          <a:off x="0" y="660"/>
          <a:ext cx="418983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2C55C700-E232-4BF9-81F1-B7EF08C5F78D}">
      <dsp:nvSpPr>
        <dsp:cNvPr id="0" name=""/>
        <dsp:cNvSpPr/>
      </dsp:nvSpPr>
      <dsp:spPr>
        <a:xfrm>
          <a:off x="0" y="660"/>
          <a:ext cx="4189836" cy="1081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Unrelenting stressful events overwhelms your ego strengths and leads to exhaustion</a:t>
          </a:r>
        </a:p>
      </dsp:txBody>
      <dsp:txXfrm>
        <a:off x="0" y="660"/>
        <a:ext cx="4189836" cy="1081684"/>
      </dsp:txXfrm>
    </dsp:sp>
    <dsp:sp modelId="{818F78C8-ACB4-4F22-8908-10E96E547259}">
      <dsp:nvSpPr>
        <dsp:cNvPr id="0" name=""/>
        <dsp:cNvSpPr/>
      </dsp:nvSpPr>
      <dsp:spPr>
        <a:xfrm>
          <a:off x="0" y="1082344"/>
          <a:ext cx="4189836" cy="0"/>
        </a:xfrm>
        <a:prstGeom prst="line">
          <a:avLst/>
        </a:prstGeom>
        <a:solidFill>
          <a:schemeClr val="accent2">
            <a:hueOff val="1591615"/>
            <a:satOff val="2700"/>
            <a:lumOff val="-98"/>
            <a:alphaOff val="0"/>
          </a:schemeClr>
        </a:solidFill>
        <a:ln w="12700" cap="flat" cmpd="sng" algn="ctr">
          <a:solidFill>
            <a:schemeClr val="accent2">
              <a:hueOff val="1591615"/>
              <a:satOff val="2700"/>
              <a:lumOff val="-98"/>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E960F1BC-146F-4E5F-AC2B-E75171C6DB0C}">
      <dsp:nvSpPr>
        <dsp:cNvPr id="0" name=""/>
        <dsp:cNvSpPr/>
      </dsp:nvSpPr>
      <dsp:spPr>
        <a:xfrm>
          <a:off x="0" y="1082344"/>
          <a:ext cx="4189836" cy="1081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Chronic stress can actually shrink the Hippocampus so that your problem- solving skills falter with bad judgment</a:t>
          </a:r>
        </a:p>
      </dsp:txBody>
      <dsp:txXfrm>
        <a:off x="0" y="1082344"/>
        <a:ext cx="4189836" cy="1081684"/>
      </dsp:txXfrm>
    </dsp:sp>
    <dsp:sp modelId="{4DB83A7E-1AD8-4BDC-9F9B-A1D2F1D319C2}">
      <dsp:nvSpPr>
        <dsp:cNvPr id="0" name=""/>
        <dsp:cNvSpPr/>
      </dsp:nvSpPr>
      <dsp:spPr>
        <a:xfrm>
          <a:off x="0" y="2164029"/>
          <a:ext cx="4189836" cy="0"/>
        </a:xfrm>
        <a:prstGeom prst="line">
          <a:avLst/>
        </a:prstGeom>
        <a:solidFill>
          <a:schemeClr val="accent2">
            <a:hueOff val="3183231"/>
            <a:satOff val="5400"/>
            <a:lumOff val="-196"/>
            <a:alphaOff val="0"/>
          </a:schemeClr>
        </a:solidFill>
        <a:ln w="12700" cap="flat" cmpd="sng" algn="ctr">
          <a:solidFill>
            <a:schemeClr val="accent2">
              <a:hueOff val="3183231"/>
              <a:satOff val="5400"/>
              <a:lumOff val="-196"/>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387FBDB8-1A5F-48FE-BBFC-74ECDA569AAF}">
      <dsp:nvSpPr>
        <dsp:cNvPr id="0" name=""/>
        <dsp:cNvSpPr/>
      </dsp:nvSpPr>
      <dsp:spPr>
        <a:xfrm>
          <a:off x="0" y="2164029"/>
          <a:ext cx="4189836" cy="1081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External stress awakens old trauma and triggers unconscious emotional conflict and instinctual behavior  </a:t>
          </a:r>
        </a:p>
      </dsp:txBody>
      <dsp:txXfrm>
        <a:off x="0" y="2164029"/>
        <a:ext cx="4189836" cy="1081684"/>
      </dsp:txXfrm>
    </dsp:sp>
    <dsp:sp modelId="{72267CAE-79DF-49D1-B2DC-786F5F190D87}">
      <dsp:nvSpPr>
        <dsp:cNvPr id="0" name=""/>
        <dsp:cNvSpPr/>
      </dsp:nvSpPr>
      <dsp:spPr>
        <a:xfrm>
          <a:off x="0" y="3245713"/>
          <a:ext cx="4189836" cy="0"/>
        </a:xfrm>
        <a:prstGeom prst="line">
          <a:avLst/>
        </a:prstGeom>
        <a:solidFill>
          <a:schemeClr val="accent2">
            <a:hueOff val="4774846"/>
            <a:satOff val="8100"/>
            <a:lumOff val="-294"/>
            <a:alphaOff val="0"/>
          </a:schemeClr>
        </a:solidFill>
        <a:ln w="12700" cap="flat" cmpd="sng" algn="ctr">
          <a:solidFill>
            <a:schemeClr val="accent2">
              <a:hueOff val="4774846"/>
              <a:satOff val="8100"/>
              <a:lumOff val="-294"/>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7B601853-FF82-44B0-B74C-05457D3504CC}">
      <dsp:nvSpPr>
        <dsp:cNvPr id="0" name=""/>
        <dsp:cNvSpPr/>
      </dsp:nvSpPr>
      <dsp:spPr>
        <a:xfrm>
          <a:off x="0" y="3245713"/>
          <a:ext cx="4189836" cy="1081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Malpractice Lawsuit is one type of external stressor that becomes  emotionally distressing and evokes inner conflict, shame, guilt, anxiety fear of loss</a:t>
          </a:r>
        </a:p>
      </dsp:txBody>
      <dsp:txXfrm>
        <a:off x="0" y="3245713"/>
        <a:ext cx="4189836" cy="1081684"/>
      </dsp:txXfrm>
    </dsp:sp>
    <dsp:sp modelId="{255643D2-4010-4AF8-839B-8AAD21C3FD58}">
      <dsp:nvSpPr>
        <dsp:cNvPr id="0" name=""/>
        <dsp:cNvSpPr/>
      </dsp:nvSpPr>
      <dsp:spPr>
        <a:xfrm>
          <a:off x="0" y="4327398"/>
          <a:ext cx="4189836" cy="0"/>
        </a:xfrm>
        <a:prstGeom prst="line">
          <a:avLst/>
        </a:prstGeom>
        <a:solidFill>
          <a:schemeClr val="accent2">
            <a:hueOff val="6366461"/>
            <a:satOff val="10800"/>
            <a:lumOff val="-392"/>
            <a:alphaOff val="0"/>
          </a:schemeClr>
        </a:solidFill>
        <a:ln w="12700" cap="flat" cmpd="sng" algn="ctr">
          <a:solidFill>
            <a:schemeClr val="accent2">
              <a:hueOff val="6366461"/>
              <a:satOff val="10800"/>
              <a:lumOff val="-392"/>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6B5A6EA1-6603-43A9-8B55-8D9C507FD195}">
      <dsp:nvSpPr>
        <dsp:cNvPr id="0" name=""/>
        <dsp:cNvSpPr/>
      </dsp:nvSpPr>
      <dsp:spPr>
        <a:xfrm>
          <a:off x="0" y="4327398"/>
          <a:ext cx="4189836" cy="1081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endParaRPr lang="en-US" sz="1700" kern="1200" dirty="0"/>
        </a:p>
      </dsp:txBody>
      <dsp:txXfrm>
        <a:off x="0" y="4327398"/>
        <a:ext cx="4189836" cy="108168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FF0FC5-C933-4DAC-ABF1-EE9CC7871E49}">
      <dsp:nvSpPr>
        <dsp:cNvPr id="0" name=""/>
        <dsp:cNvSpPr/>
      </dsp:nvSpPr>
      <dsp:spPr>
        <a:xfrm>
          <a:off x="145153" y="802703"/>
          <a:ext cx="1005669" cy="1005669"/>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666378-5749-4375-8E90-40551627244D}">
      <dsp:nvSpPr>
        <dsp:cNvPr id="0" name=""/>
        <dsp:cNvSpPr/>
      </dsp:nvSpPr>
      <dsp:spPr>
        <a:xfrm>
          <a:off x="356344" y="1013893"/>
          <a:ext cx="583288" cy="5832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00EE08D-A131-487D-B1BB-FF4D2C91F528}">
      <dsp:nvSpPr>
        <dsp:cNvPr id="0" name=""/>
        <dsp:cNvSpPr/>
      </dsp:nvSpPr>
      <dsp:spPr>
        <a:xfrm>
          <a:off x="1366323" y="802703"/>
          <a:ext cx="2370505" cy="100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b="1" kern="1200" dirty="0"/>
            <a:t>Willingness to go the extra mile</a:t>
          </a:r>
        </a:p>
      </dsp:txBody>
      <dsp:txXfrm>
        <a:off x="1366323" y="802703"/>
        <a:ext cx="2370505" cy="1005669"/>
      </dsp:txXfrm>
    </dsp:sp>
    <dsp:sp modelId="{CDFDAC18-486D-46CC-9DFC-1D9CC0BB82B8}">
      <dsp:nvSpPr>
        <dsp:cNvPr id="0" name=""/>
        <dsp:cNvSpPr/>
      </dsp:nvSpPr>
      <dsp:spPr>
        <a:xfrm>
          <a:off x="4149871" y="802703"/>
          <a:ext cx="1005669" cy="1005669"/>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ADB664-AD7E-4AC6-A112-A80660F1C645}">
      <dsp:nvSpPr>
        <dsp:cNvPr id="0" name=""/>
        <dsp:cNvSpPr/>
      </dsp:nvSpPr>
      <dsp:spPr>
        <a:xfrm>
          <a:off x="4361061" y="1013893"/>
          <a:ext cx="583288" cy="5832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5E479C7-9354-4746-8557-1EB91FB97EF6}">
      <dsp:nvSpPr>
        <dsp:cNvPr id="0" name=""/>
        <dsp:cNvSpPr/>
      </dsp:nvSpPr>
      <dsp:spPr>
        <a:xfrm>
          <a:off x="5371040" y="802703"/>
          <a:ext cx="2370505" cy="100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b="1" kern="1200" dirty="0"/>
            <a:t>Working as late as it takes to care for patients</a:t>
          </a:r>
        </a:p>
      </dsp:txBody>
      <dsp:txXfrm>
        <a:off x="5371040" y="802703"/>
        <a:ext cx="2370505" cy="1005669"/>
      </dsp:txXfrm>
    </dsp:sp>
    <dsp:sp modelId="{A2612C3C-CC4B-4B59-B7FD-1AF1D17019F9}">
      <dsp:nvSpPr>
        <dsp:cNvPr id="0" name=""/>
        <dsp:cNvSpPr/>
      </dsp:nvSpPr>
      <dsp:spPr>
        <a:xfrm>
          <a:off x="145153" y="2549151"/>
          <a:ext cx="1005669" cy="1005669"/>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AD96A9-0A33-4B16-8479-6B536ACCE177}">
      <dsp:nvSpPr>
        <dsp:cNvPr id="0" name=""/>
        <dsp:cNvSpPr/>
      </dsp:nvSpPr>
      <dsp:spPr>
        <a:xfrm>
          <a:off x="356344" y="2760342"/>
          <a:ext cx="583288" cy="58328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03C556F-6752-4235-B463-C43C11F7AB24}">
      <dsp:nvSpPr>
        <dsp:cNvPr id="0" name=""/>
        <dsp:cNvSpPr/>
      </dsp:nvSpPr>
      <dsp:spPr>
        <a:xfrm>
          <a:off x="1366323" y="2549151"/>
          <a:ext cx="2370505" cy="100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b="1" kern="1200" dirty="0"/>
            <a:t>“ Squeezing in that extra patient” </a:t>
          </a:r>
        </a:p>
      </dsp:txBody>
      <dsp:txXfrm>
        <a:off x="1366323" y="2549151"/>
        <a:ext cx="2370505" cy="1005669"/>
      </dsp:txXfrm>
    </dsp:sp>
    <dsp:sp modelId="{3CC29D4A-8E51-4D4B-855F-1FE1CE744195}">
      <dsp:nvSpPr>
        <dsp:cNvPr id="0" name=""/>
        <dsp:cNvSpPr/>
      </dsp:nvSpPr>
      <dsp:spPr>
        <a:xfrm>
          <a:off x="4149871" y="2549151"/>
          <a:ext cx="1005669" cy="1005669"/>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29DE8C-CFB4-4089-A68C-18ABA31730CD}">
      <dsp:nvSpPr>
        <dsp:cNvPr id="0" name=""/>
        <dsp:cNvSpPr/>
      </dsp:nvSpPr>
      <dsp:spPr>
        <a:xfrm>
          <a:off x="4361061" y="2760342"/>
          <a:ext cx="583288" cy="58328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EEA2D4E-4AF5-434B-AF78-AC6B411747EF}">
      <dsp:nvSpPr>
        <dsp:cNvPr id="0" name=""/>
        <dsp:cNvSpPr/>
      </dsp:nvSpPr>
      <dsp:spPr>
        <a:xfrm>
          <a:off x="5371040" y="2549151"/>
          <a:ext cx="2370505" cy="100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b="1" kern="1200" dirty="0"/>
            <a:t>Intrinsically motivated to help and heal others- overwork scenario</a:t>
          </a:r>
        </a:p>
      </dsp:txBody>
      <dsp:txXfrm>
        <a:off x="5371040" y="2549151"/>
        <a:ext cx="2370505" cy="100566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BA6FCF-B47D-430E-A019-5B2E2C03D65C}">
      <dsp:nvSpPr>
        <dsp:cNvPr id="0" name=""/>
        <dsp:cNvSpPr/>
      </dsp:nvSpPr>
      <dsp:spPr>
        <a:xfrm>
          <a:off x="0" y="2125"/>
          <a:ext cx="78867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5328D8-47A5-454D-AD48-242B0C34976B}">
      <dsp:nvSpPr>
        <dsp:cNvPr id="0" name=""/>
        <dsp:cNvSpPr/>
      </dsp:nvSpPr>
      <dsp:spPr>
        <a:xfrm>
          <a:off x="0" y="2125"/>
          <a:ext cx="7886700" cy="1449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t>How we interpret  an event will influence how we experience it.   Its not just what happened its how to interpret it</a:t>
          </a:r>
        </a:p>
      </dsp:txBody>
      <dsp:txXfrm>
        <a:off x="0" y="2125"/>
        <a:ext cx="7886700" cy="1449431"/>
      </dsp:txXfrm>
    </dsp:sp>
    <dsp:sp modelId="{A60FA7BE-93CE-46E1-A46B-51EF255B0BE2}">
      <dsp:nvSpPr>
        <dsp:cNvPr id="0" name=""/>
        <dsp:cNvSpPr/>
      </dsp:nvSpPr>
      <dsp:spPr>
        <a:xfrm>
          <a:off x="0" y="1451556"/>
          <a:ext cx="78867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3BF8CA-DDC1-431D-8E1A-2352837281C1}">
      <dsp:nvSpPr>
        <dsp:cNvPr id="0" name=""/>
        <dsp:cNvSpPr/>
      </dsp:nvSpPr>
      <dsp:spPr>
        <a:xfrm>
          <a:off x="0" y="1451556"/>
          <a:ext cx="7886700" cy="1449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t>Change maybe perceived as intriguing with new possibilities or as a threat to established  comfort level. We  can reframe  how we perceive change</a:t>
          </a:r>
        </a:p>
      </dsp:txBody>
      <dsp:txXfrm>
        <a:off x="0" y="1451556"/>
        <a:ext cx="7886700" cy="1449431"/>
      </dsp:txXfrm>
    </dsp:sp>
    <dsp:sp modelId="{954615E0-499D-48E7-A2A8-D1AB320E9A4A}">
      <dsp:nvSpPr>
        <dsp:cNvPr id="0" name=""/>
        <dsp:cNvSpPr/>
      </dsp:nvSpPr>
      <dsp:spPr>
        <a:xfrm>
          <a:off x="0" y="2900987"/>
          <a:ext cx="78867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0390AC-2118-4824-B012-4B5269427882}">
      <dsp:nvSpPr>
        <dsp:cNvPr id="0" name=""/>
        <dsp:cNvSpPr/>
      </dsp:nvSpPr>
      <dsp:spPr>
        <a:xfrm>
          <a:off x="0" y="2900987"/>
          <a:ext cx="7886700" cy="1449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Dealing with emotionally intense medical situations can be felt as a stimulating challenge or an overwhelming threat. </a:t>
          </a:r>
        </a:p>
      </dsp:txBody>
      <dsp:txXfrm>
        <a:off x="0" y="2900987"/>
        <a:ext cx="7886700" cy="144943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9103F8-16E2-4F64-8831-0D49A8E9803E}">
      <dsp:nvSpPr>
        <dsp:cNvPr id="0" name=""/>
        <dsp:cNvSpPr/>
      </dsp:nvSpPr>
      <dsp:spPr>
        <a:xfrm>
          <a:off x="0" y="0"/>
          <a:ext cx="3993357"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A82E78-0CAE-48FB-A3CE-C96CFA2DBC86}">
      <dsp:nvSpPr>
        <dsp:cNvPr id="0" name=""/>
        <dsp:cNvSpPr/>
      </dsp:nvSpPr>
      <dsp:spPr>
        <a:xfrm>
          <a:off x="0" y="0"/>
          <a:ext cx="3993357" cy="941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BURN OUT IS NOT a failure of intelligence, of resourcefulness or professional skill</a:t>
          </a:r>
        </a:p>
      </dsp:txBody>
      <dsp:txXfrm>
        <a:off x="0" y="0"/>
        <a:ext cx="3993357" cy="941784"/>
      </dsp:txXfrm>
    </dsp:sp>
    <dsp:sp modelId="{86264FD7-7AE3-455E-B0E9-CC04F581F235}">
      <dsp:nvSpPr>
        <dsp:cNvPr id="0" name=""/>
        <dsp:cNvSpPr/>
      </dsp:nvSpPr>
      <dsp:spPr>
        <a:xfrm>
          <a:off x="0" y="941784"/>
          <a:ext cx="3993357" cy="0"/>
        </a:xfrm>
        <a:prstGeom prst="line">
          <a:avLst/>
        </a:prstGeom>
        <a:solidFill>
          <a:schemeClr val="accent2">
            <a:hueOff val="2122154"/>
            <a:satOff val="3600"/>
            <a:lumOff val="-131"/>
            <a:alphaOff val="0"/>
          </a:schemeClr>
        </a:solidFill>
        <a:ln w="12700" cap="flat" cmpd="sng" algn="ctr">
          <a:solidFill>
            <a:schemeClr val="accent2">
              <a:hueOff val="2122154"/>
              <a:satOff val="3600"/>
              <a:lumOff val="-13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C83B61-95A3-48E6-AAEC-50334CAE4962}">
      <dsp:nvSpPr>
        <dsp:cNvPr id="0" name=""/>
        <dsp:cNvSpPr/>
      </dsp:nvSpPr>
      <dsp:spPr>
        <a:xfrm>
          <a:off x="0" y="941784"/>
          <a:ext cx="3993357" cy="941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t>Burnout is not a sign of failure- we all can be beaten down</a:t>
          </a:r>
          <a:endParaRPr lang="en-US" sz="2400" kern="1200" dirty="0"/>
        </a:p>
      </dsp:txBody>
      <dsp:txXfrm>
        <a:off x="0" y="941784"/>
        <a:ext cx="3993357" cy="941784"/>
      </dsp:txXfrm>
    </dsp:sp>
    <dsp:sp modelId="{B78E61FF-69E6-462F-8D61-CE9540BDC8D5}">
      <dsp:nvSpPr>
        <dsp:cNvPr id="0" name=""/>
        <dsp:cNvSpPr/>
      </dsp:nvSpPr>
      <dsp:spPr>
        <a:xfrm>
          <a:off x="0" y="1883569"/>
          <a:ext cx="3993357" cy="0"/>
        </a:xfrm>
        <a:prstGeom prst="line">
          <a:avLst/>
        </a:prstGeom>
        <a:solidFill>
          <a:schemeClr val="accent2">
            <a:hueOff val="4244308"/>
            <a:satOff val="7200"/>
            <a:lumOff val="-261"/>
            <a:alphaOff val="0"/>
          </a:schemeClr>
        </a:solidFill>
        <a:ln w="12700" cap="flat" cmpd="sng" algn="ctr">
          <a:solidFill>
            <a:schemeClr val="accent2">
              <a:hueOff val="4244308"/>
              <a:satOff val="7200"/>
              <a:lumOff val="-2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AB6FFE-47D9-4FC3-B8A2-89A26A447851}">
      <dsp:nvSpPr>
        <dsp:cNvPr id="0" name=""/>
        <dsp:cNvSpPr/>
      </dsp:nvSpPr>
      <dsp:spPr>
        <a:xfrm>
          <a:off x="0" y="1883568"/>
          <a:ext cx="3993357" cy="941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t>BUT- We can improve our resilience</a:t>
          </a:r>
          <a:endParaRPr lang="en-US" sz="2400" kern="1200" dirty="0"/>
        </a:p>
      </dsp:txBody>
      <dsp:txXfrm>
        <a:off x="0" y="1883568"/>
        <a:ext cx="3993357" cy="941784"/>
      </dsp:txXfrm>
    </dsp:sp>
    <dsp:sp modelId="{A0765726-4B90-4B78-8BD8-5F272569DF6F}">
      <dsp:nvSpPr>
        <dsp:cNvPr id="0" name=""/>
        <dsp:cNvSpPr/>
      </dsp:nvSpPr>
      <dsp:spPr>
        <a:xfrm>
          <a:off x="0" y="2825353"/>
          <a:ext cx="3993357" cy="0"/>
        </a:xfrm>
        <a:prstGeom prst="line">
          <a:avLst/>
        </a:prstGeom>
        <a:solidFill>
          <a:schemeClr val="accent2">
            <a:hueOff val="6366461"/>
            <a:satOff val="10800"/>
            <a:lumOff val="-392"/>
            <a:alphaOff val="0"/>
          </a:schemeClr>
        </a:solidFill>
        <a:ln w="12700" cap="flat" cmpd="sng" algn="ctr">
          <a:solidFill>
            <a:schemeClr val="accent2">
              <a:hueOff val="6366461"/>
              <a:satOff val="10800"/>
              <a:lumOff val="-39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CA9F45-7368-4872-B05A-89F8E8CC356A}">
      <dsp:nvSpPr>
        <dsp:cNvPr id="0" name=""/>
        <dsp:cNvSpPr/>
      </dsp:nvSpPr>
      <dsp:spPr>
        <a:xfrm>
          <a:off x="0" y="2825353"/>
          <a:ext cx="3993357" cy="941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endParaRPr lang="en-US" sz="4300" kern="1200" dirty="0"/>
        </a:p>
      </dsp:txBody>
      <dsp:txXfrm>
        <a:off x="0" y="2825353"/>
        <a:ext cx="3993357" cy="94178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53FFB2-83D8-45D9-A14A-854E5F7CB869}">
      <dsp:nvSpPr>
        <dsp:cNvPr id="0" name=""/>
        <dsp:cNvSpPr/>
      </dsp:nvSpPr>
      <dsp:spPr>
        <a:xfrm>
          <a:off x="1741" y="1139732"/>
          <a:ext cx="683770" cy="68377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DF395E-9F4D-4958-A9FC-D221C97F6C26}">
      <dsp:nvSpPr>
        <dsp:cNvPr id="0" name=""/>
        <dsp:cNvSpPr/>
      </dsp:nvSpPr>
      <dsp:spPr>
        <a:xfrm>
          <a:off x="145333" y="1283324"/>
          <a:ext cx="396586" cy="3965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5971497-FFF3-450A-ACAE-7E302AB621EF}">
      <dsp:nvSpPr>
        <dsp:cNvPr id="0" name=""/>
        <dsp:cNvSpPr/>
      </dsp:nvSpPr>
      <dsp:spPr>
        <a:xfrm>
          <a:off x="832034" y="1139732"/>
          <a:ext cx="1611744" cy="683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dirty="0"/>
            <a:t>A. </a:t>
          </a:r>
          <a:r>
            <a:rPr lang="en-US" sz="1800" b="1" kern="1200" dirty="0"/>
            <a:t>EXHAUSTION, FATIGUE, SOMATIC SYMPTOMS</a:t>
          </a:r>
          <a:endParaRPr lang="en-US" sz="1800" kern="1200" dirty="0"/>
        </a:p>
      </dsp:txBody>
      <dsp:txXfrm>
        <a:off x="832034" y="1139732"/>
        <a:ext cx="1611744" cy="683770"/>
      </dsp:txXfrm>
    </dsp:sp>
    <dsp:sp modelId="{23CEE54D-660C-46F1-8D55-6BEA824BF5E1}">
      <dsp:nvSpPr>
        <dsp:cNvPr id="0" name=""/>
        <dsp:cNvSpPr/>
      </dsp:nvSpPr>
      <dsp:spPr>
        <a:xfrm>
          <a:off x="2724612" y="1139732"/>
          <a:ext cx="683770" cy="68377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145930-166E-4FDC-BD3B-A3C7D86DEE98}">
      <dsp:nvSpPr>
        <dsp:cNvPr id="0" name=""/>
        <dsp:cNvSpPr/>
      </dsp:nvSpPr>
      <dsp:spPr>
        <a:xfrm>
          <a:off x="2868204" y="1283324"/>
          <a:ext cx="396586" cy="3965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A42F53A-85E9-456F-803F-C82148378EA3}">
      <dsp:nvSpPr>
        <dsp:cNvPr id="0" name=""/>
        <dsp:cNvSpPr/>
      </dsp:nvSpPr>
      <dsp:spPr>
        <a:xfrm>
          <a:off x="3554905" y="1139732"/>
          <a:ext cx="1611744" cy="683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b="1" kern="1200" dirty="0"/>
            <a:t>B DEPERSONALIZATION- DETACHMENT- AVOIDING  ACTIVITIES</a:t>
          </a:r>
          <a:endParaRPr lang="en-US" sz="1800" kern="1200" dirty="0"/>
        </a:p>
      </dsp:txBody>
      <dsp:txXfrm>
        <a:off x="3554905" y="1139732"/>
        <a:ext cx="1611744" cy="683770"/>
      </dsp:txXfrm>
    </dsp:sp>
    <dsp:sp modelId="{2264C73E-EB6F-41A9-81B2-CD426B4063F5}">
      <dsp:nvSpPr>
        <dsp:cNvPr id="0" name=""/>
        <dsp:cNvSpPr/>
      </dsp:nvSpPr>
      <dsp:spPr>
        <a:xfrm>
          <a:off x="1741" y="2570479"/>
          <a:ext cx="683770" cy="68377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1399FD-C48F-4053-8D6F-33F89376B620}">
      <dsp:nvSpPr>
        <dsp:cNvPr id="0" name=""/>
        <dsp:cNvSpPr/>
      </dsp:nvSpPr>
      <dsp:spPr>
        <a:xfrm>
          <a:off x="145333" y="2714071"/>
          <a:ext cx="396586" cy="3965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7D0CD79-D5AE-47F2-8012-9171A6EDE391}">
      <dsp:nvSpPr>
        <dsp:cNvPr id="0" name=""/>
        <dsp:cNvSpPr/>
      </dsp:nvSpPr>
      <dsp:spPr>
        <a:xfrm>
          <a:off x="832034" y="2570479"/>
          <a:ext cx="1611744" cy="683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b="1" kern="1200" dirty="0"/>
            <a:t>C</a:t>
          </a:r>
          <a:r>
            <a:rPr lang="en-US" sz="1200" b="1" kern="1200" dirty="0"/>
            <a:t>. </a:t>
          </a:r>
          <a:r>
            <a:rPr lang="en-US" sz="1800" b="1" kern="1200" dirty="0"/>
            <a:t>LOSS OF SELF ESTEEM and MORALE-CYNICISM</a:t>
          </a:r>
          <a:endParaRPr lang="en-US" sz="1800" kern="1200" dirty="0"/>
        </a:p>
      </dsp:txBody>
      <dsp:txXfrm>
        <a:off x="832034" y="2570479"/>
        <a:ext cx="1611744" cy="683770"/>
      </dsp:txXfrm>
    </dsp:sp>
    <dsp:sp modelId="{9EBE3F6D-565D-407B-9B97-7483C472A01D}">
      <dsp:nvSpPr>
        <dsp:cNvPr id="0" name=""/>
        <dsp:cNvSpPr/>
      </dsp:nvSpPr>
      <dsp:spPr>
        <a:xfrm>
          <a:off x="2724612" y="2570479"/>
          <a:ext cx="683770" cy="68377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366128-B25C-41B9-8FEB-2E64C9C4A5B0}">
      <dsp:nvSpPr>
        <dsp:cNvPr id="0" name=""/>
        <dsp:cNvSpPr/>
      </dsp:nvSpPr>
      <dsp:spPr>
        <a:xfrm>
          <a:off x="2868204" y="2714071"/>
          <a:ext cx="396586" cy="39658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EAECB0B-D50D-4714-BF09-DD612591DC41}">
      <dsp:nvSpPr>
        <dsp:cNvPr id="0" name=""/>
        <dsp:cNvSpPr/>
      </dsp:nvSpPr>
      <dsp:spPr>
        <a:xfrm>
          <a:off x="3554905" y="2570479"/>
          <a:ext cx="1611744" cy="683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b="1" kern="1200" dirty="0"/>
            <a:t>D. LOSS OF PROFESSIONAL IDENTITY</a:t>
          </a:r>
          <a:endParaRPr lang="en-US" sz="1800" kern="1200" dirty="0"/>
        </a:p>
      </dsp:txBody>
      <dsp:txXfrm>
        <a:off x="3554905" y="2570479"/>
        <a:ext cx="1611744" cy="68377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88CD35-188C-45CB-A841-1EDC526159D8}">
      <dsp:nvSpPr>
        <dsp:cNvPr id="0" name=""/>
        <dsp:cNvSpPr/>
      </dsp:nvSpPr>
      <dsp:spPr>
        <a:xfrm>
          <a:off x="0" y="0"/>
          <a:ext cx="4939867"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4E0388-4D19-4EE3-A26A-B91C1D64FFF6}">
      <dsp:nvSpPr>
        <dsp:cNvPr id="0" name=""/>
        <dsp:cNvSpPr/>
      </dsp:nvSpPr>
      <dsp:spPr>
        <a:xfrm>
          <a:off x="0" y="0"/>
          <a:ext cx="4939867" cy="9463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kern="1200" dirty="0"/>
            <a:t>Injuries to patients or staff through carelessness and loss of empathy Loss of Efficacy</a:t>
          </a:r>
          <a:endParaRPr lang="en-US" sz="1700" kern="1200" dirty="0"/>
        </a:p>
      </dsp:txBody>
      <dsp:txXfrm>
        <a:off x="0" y="0"/>
        <a:ext cx="4939867" cy="946354"/>
      </dsp:txXfrm>
    </dsp:sp>
    <dsp:sp modelId="{383459DD-E6BB-48F8-99D6-92C269EDEA15}">
      <dsp:nvSpPr>
        <dsp:cNvPr id="0" name=""/>
        <dsp:cNvSpPr/>
      </dsp:nvSpPr>
      <dsp:spPr>
        <a:xfrm>
          <a:off x="0" y="946354"/>
          <a:ext cx="4939867"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5FBFE1-C15F-49D4-926B-8E1682E10DDA}">
      <dsp:nvSpPr>
        <dsp:cNvPr id="0" name=""/>
        <dsp:cNvSpPr/>
      </dsp:nvSpPr>
      <dsp:spPr>
        <a:xfrm>
          <a:off x="0" y="946354"/>
          <a:ext cx="4939867" cy="9463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kern="1200" dirty="0"/>
            <a:t>As many as 50 % of M.D. have experienced it</a:t>
          </a:r>
        </a:p>
      </dsp:txBody>
      <dsp:txXfrm>
        <a:off x="0" y="946354"/>
        <a:ext cx="4939867" cy="946354"/>
      </dsp:txXfrm>
    </dsp:sp>
    <dsp:sp modelId="{1B2AA243-933C-4162-B02A-CDB2069DF2F7}">
      <dsp:nvSpPr>
        <dsp:cNvPr id="0" name=""/>
        <dsp:cNvSpPr/>
      </dsp:nvSpPr>
      <dsp:spPr>
        <a:xfrm>
          <a:off x="0" y="1892709"/>
          <a:ext cx="4939867"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595CA2-0564-4BB8-B058-F61C9C8567D4}">
      <dsp:nvSpPr>
        <dsp:cNvPr id="0" name=""/>
        <dsp:cNvSpPr/>
      </dsp:nvSpPr>
      <dsp:spPr>
        <a:xfrm>
          <a:off x="0" y="1892709"/>
          <a:ext cx="4939867" cy="9463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kern="1200"/>
            <a:t>Boundary Violations- acting out with  patients or harassing staff</a:t>
          </a:r>
          <a:endParaRPr lang="en-US" sz="1700" kern="1200"/>
        </a:p>
      </dsp:txBody>
      <dsp:txXfrm>
        <a:off x="0" y="1892709"/>
        <a:ext cx="4939867" cy="946354"/>
      </dsp:txXfrm>
    </dsp:sp>
    <dsp:sp modelId="{95358827-5921-495A-BF8D-994DCAF70E82}">
      <dsp:nvSpPr>
        <dsp:cNvPr id="0" name=""/>
        <dsp:cNvSpPr/>
      </dsp:nvSpPr>
      <dsp:spPr>
        <a:xfrm>
          <a:off x="0" y="2839064"/>
          <a:ext cx="4939867"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FD5377-39F4-4FC7-96C0-964B0A0D7F21}">
      <dsp:nvSpPr>
        <dsp:cNvPr id="0" name=""/>
        <dsp:cNvSpPr/>
      </dsp:nvSpPr>
      <dsp:spPr>
        <a:xfrm>
          <a:off x="0" y="2839064"/>
          <a:ext cx="4939867" cy="9463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kern="1200" dirty="0"/>
            <a:t>May lead to Impairment, but not the same as Impairment</a:t>
          </a:r>
        </a:p>
        <a:p>
          <a:pPr marL="0" lvl="0" indent="0" algn="l" defTabSz="755650">
            <a:lnSpc>
              <a:spcPct val="90000"/>
            </a:lnSpc>
            <a:spcBef>
              <a:spcPct val="0"/>
            </a:spcBef>
            <a:spcAft>
              <a:spcPct val="35000"/>
            </a:spcAft>
            <a:buNone/>
          </a:pPr>
          <a:endParaRPr lang="en-US" sz="1700" kern="1200" dirty="0"/>
        </a:p>
      </dsp:txBody>
      <dsp:txXfrm>
        <a:off x="0" y="2839064"/>
        <a:ext cx="4939867" cy="94635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6.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8.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559" tIns="47280" rIns="94559" bIns="47280" rtlCol="0"/>
          <a:lstStyle>
            <a:lvl1pPr algn="l">
              <a:defRPr sz="1200"/>
            </a:lvl1pPr>
          </a:lstStyle>
          <a:p>
            <a:endParaRPr lang="en-US"/>
          </a:p>
        </p:txBody>
      </p:sp>
      <p:sp>
        <p:nvSpPr>
          <p:cNvPr id="3" name="Date Placeholder 2"/>
          <p:cNvSpPr>
            <a:spLocks noGrp="1"/>
          </p:cNvSpPr>
          <p:nvPr>
            <p:ph type="dt" sz="quarter" idx="1"/>
          </p:nvPr>
        </p:nvSpPr>
        <p:spPr>
          <a:xfrm>
            <a:off x="4023094" y="0"/>
            <a:ext cx="3077739" cy="469424"/>
          </a:xfrm>
          <a:prstGeom prst="rect">
            <a:avLst/>
          </a:prstGeom>
        </p:spPr>
        <p:txBody>
          <a:bodyPr vert="horz" lIns="94559" tIns="47280" rIns="94559" bIns="47280" rtlCol="0"/>
          <a:lstStyle>
            <a:lvl1pPr algn="r">
              <a:defRPr sz="1200"/>
            </a:lvl1pPr>
          </a:lstStyle>
          <a:p>
            <a:fld id="{CB36F810-A559-4B97-8079-3DC8FD2C8E71}" type="datetimeFigureOut">
              <a:rPr lang="en-US" smtClean="0"/>
              <a:pPr/>
              <a:t>12/7/2020</a:t>
            </a:fld>
            <a:endParaRPr lang="en-US"/>
          </a:p>
        </p:txBody>
      </p:sp>
      <p:sp>
        <p:nvSpPr>
          <p:cNvPr id="4" name="Footer Placeholder 3"/>
          <p:cNvSpPr>
            <a:spLocks noGrp="1"/>
          </p:cNvSpPr>
          <p:nvPr>
            <p:ph type="ftr" sz="quarter" idx="2"/>
          </p:nvPr>
        </p:nvSpPr>
        <p:spPr>
          <a:xfrm>
            <a:off x="0" y="8917423"/>
            <a:ext cx="3077739" cy="469424"/>
          </a:xfrm>
          <a:prstGeom prst="rect">
            <a:avLst/>
          </a:prstGeom>
        </p:spPr>
        <p:txBody>
          <a:bodyPr vert="horz" lIns="94559" tIns="47280" rIns="94559" bIns="47280" rtlCol="0" anchor="b"/>
          <a:lstStyle>
            <a:lvl1pPr algn="l">
              <a:defRPr sz="1200"/>
            </a:lvl1pPr>
          </a:lstStyle>
          <a:p>
            <a:endParaRPr lang="en-US"/>
          </a:p>
        </p:txBody>
      </p:sp>
      <p:sp>
        <p:nvSpPr>
          <p:cNvPr id="5" name="Slide Number Placeholder 4"/>
          <p:cNvSpPr>
            <a:spLocks noGrp="1"/>
          </p:cNvSpPr>
          <p:nvPr>
            <p:ph type="sldNum" sz="quarter" idx="3"/>
          </p:nvPr>
        </p:nvSpPr>
        <p:spPr>
          <a:xfrm>
            <a:off x="4023094" y="8917423"/>
            <a:ext cx="3077739" cy="469424"/>
          </a:xfrm>
          <a:prstGeom prst="rect">
            <a:avLst/>
          </a:prstGeom>
        </p:spPr>
        <p:txBody>
          <a:bodyPr vert="horz" lIns="94559" tIns="47280" rIns="94559" bIns="47280" rtlCol="0" anchor="b"/>
          <a:lstStyle>
            <a:lvl1pPr algn="r">
              <a:defRPr sz="1200"/>
            </a:lvl1pPr>
          </a:lstStyle>
          <a:p>
            <a:fld id="{221A5F58-78BD-43E4-8F8C-F3F2C9222806}" type="slidenum">
              <a:rPr lang="en-US" smtClean="0"/>
              <a:pPr/>
              <a:t>‹#›</a:t>
            </a:fld>
            <a:endParaRPr lang="en-US"/>
          </a:p>
        </p:txBody>
      </p:sp>
    </p:spTree>
    <p:extLst>
      <p:ext uri="{BB962C8B-B14F-4D97-AF65-F5344CB8AC3E}">
        <p14:creationId xmlns:p14="http://schemas.microsoft.com/office/powerpoint/2010/main" val="404043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78383" cy="471347"/>
          </a:xfrm>
          <a:prstGeom prst="rect">
            <a:avLst/>
          </a:prstGeom>
        </p:spPr>
        <p:txBody>
          <a:bodyPr vert="horz" lIns="92797" tIns="46399" rIns="92797" bIns="46399" rtlCol="0"/>
          <a:lstStyle>
            <a:lvl1pPr algn="l">
              <a:defRPr sz="1200"/>
            </a:lvl1pPr>
          </a:lstStyle>
          <a:p>
            <a:endParaRPr lang="en-US"/>
          </a:p>
        </p:txBody>
      </p:sp>
      <p:sp>
        <p:nvSpPr>
          <p:cNvPr id="3" name="Date Placeholder 2"/>
          <p:cNvSpPr>
            <a:spLocks noGrp="1"/>
          </p:cNvSpPr>
          <p:nvPr>
            <p:ph type="dt" idx="1"/>
          </p:nvPr>
        </p:nvSpPr>
        <p:spPr>
          <a:xfrm>
            <a:off x="4022488" y="2"/>
            <a:ext cx="3078383" cy="471347"/>
          </a:xfrm>
          <a:prstGeom prst="rect">
            <a:avLst/>
          </a:prstGeom>
        </p:spPr>
        <p:txBody>
          <a:bodyPr vert="horz" lIns="92797" tIns="46399" rIns="92797" bIns="46399" rtlCol="0"/>
          <a:lstStyle>
            <a:lvl1pPr algn="r">
              <a:defRPr sz="1200"/>
            </a:lvl1pPr>
          </a:lstStyle>
          <a:p>
            <a:fld id="{E9AD4CA1-2D2B-4DCB-A5C1-9846B39002BC}" type="datetimeFigureOut">
              <a:rPr lang="en-US" smtClean="0"/>
              <a:t>12/7/2020</a:t>
            </a:fld>
            <a:endParaRPr lang="en-US"/>
          </a:p>
        </p:txBody>
      </p:sp>
      <p:sp>
        <p:nvSpPr>
          <p:cNvPr id="4" name="Slide Image Placeholder 3"/>
          <p:cNvSpPr>
            <a:spLocks noGrp="1" noRot="1" noChangeAspect="1"/>
          </p:cNvSpPr>
          <p:nvPr>
            <p:ph type="sldImg" idx="2"/>
          </p:nvPr>
        </p:nvSpPr>
        <p:spPr>
          <a:xfrm>
            <a:off x="1439863" y="1173163"/>
            <a:ext cx="4222750" cy="3167062"/>
          </a:xfrm>
          <a:prstGeom prst="rect">
            <a:avLst/>
          </a:prstGeom>
          <a:noFill/>
          <a:ln w="12700">
            <a:solidFill>
              <a:prstClr val="black"/>
            </a:solidFill>
          </a:ln>
        </p:spPr>
        <p:txBody>
          <a:bodyPr vert="horz" lIns="92797" tIns="46399" rIns="92797" bIns="46399" rtlCol="0" anchor="ctr"/>
          <a:lstStyle/>
          <a:p>
            <a:endParaRPr lang="en-US"/>
          </a:p>
        </p:txBody>
      </p:sp>
      <p:sp>
        <p:nvSpPr>
          <p:cNvPr id="5" name="Notes Placeholder 4"/>
          <p:cNvSpPr>
            <a:spLocks noGrp="1"/>
          </p:cNvSpPr>
          <p:nvPr>
            <p:ph type="body" sz="quarter" idx="3"/>
          </p:nvPr>
        </p:nvSpPr>
        <p:spPr>
          <a:xfrm>
            <a:off x="710891" y="4517883"/>
            <a:ext cx="5680694" cy="3697032"/>
          </a:xfrm>
          <a:prstGeom prst="rect">
            <a:avLst/>
          </a:prstGeom>
        </p:spPr>
        <p:txBody>
          <a:bodyPr vert="horz" lIns="92797" tIns="46399" rIns="92797" bIns="4639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917129"/>
            <a:ext cx="3078383" cy="471347"/>
          </a:xfrm>
          <a:prstGeom prst="rect">
            <a:avLst/>
          </a:prstGeom>
        </p:spPr>
        <p:txBody>
          <a:bodyPr vert="horz" lIns="92797" tIns="46399" rIns="92797" bIns="46399" rtlCol="0" anchor="b"/>
          <a:lstStyle>
            <a:lvl1pPr algn="l">
              <a:defRPr sz="1200"/>
            </a:lvl1pPr>
          </a:lstStyle>
          <a:p>
            <a:endParaRPr lang="en-US"/>
          </a:p>
        </p:txBody>
      </p:sp>
      <p:sp>
        <p:nvSpPr>
          <p:cNvPr id="7" name="Slide Number Placeholder 6"/>
          <p:cNvSpPr>
            <a:spLocks noGrp="1"/>
          </p:cNvSpPr>
          <p:nvPr>
            <p:ph type="sldNum" sz="quarter" idx="5"/>
          </p:nvPr>
        </p:nvSpPr>
        <p:spPr>
          <a:xfrm>
            <a:off x="4022488" y="8917129"/>
            <a:ext cx="3078383" cy="471347"/>
          </a:xfrm>
          <a:prstGeom prst="rect">
            <a:avLst/>
          </a:prstGeom>
        </p:spPr>
        <p:txBody>
          <a:bodyPr vert="horz" lIns="92797" tIns="46399" rIns="92797" bIns="46399" rtlCol="0" anchor="b"/>
          <a:lstStyle>
            <a:lvl1pPr algn="r">
              <a:defRPr sz="1200"/>
            </a:lvl1pPr>
          </a:lstStyle>
          <a:p>
            <a:fld id="{9AC2704A-5393-46DD-950C-7DD06945E117}" type="slidenum">
              <a:rPr lang="en-US" smtClean="0"/>
              <a:t>‹#›</a:t>
            </a:fld>
            <a:endParaRPr lang="en-US"/>
          </a:p>
        </p:txBody>
      </p:sp>
    </p:spTree>
    <p:extLst>
      <p:ext uri="{BB962C8B-B14F-4D97-AF65-F5344CB8AC3E}">
        <p14:creationId xmlns:p14="http://schemas.microsoft.com/office/powerpoint/2010/main" val="675274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C2704A-5393-46DD-950C-7DD06945E117}" type="slidenum">
              <a:rPr lang="en-US" smtClean="0"/>
              <a:t>3</a:t>
            </a:fld>
            <a:endParaRPr lang="en-US"/>
          </a:p>
        </p:txBody>
      </p:sp>
    </p:spTree>
    <p:extLst>
      <p:ext uri="{BB962C8B-B14F-4D97-AF65-F5344CB8AC3E}">
        <p14:creationId xmlns:p14="http://schemas.microsoft.com/office/powerpoint/2010/main" val="13172897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C2704A-5393-46DD-950C-7DD06945E117}" type="slidenum">
              <a:rPr lang="en-US" smtClean="0"/>
              <a:t>41</a:t>
            </a:fld>
            <a:endParaRPr lang="en-US"/>
          </a:p>
        </p:txBody>
      </p:sp>
    </p:spTree>
    <p:extLst>
      <p:ext uri="{BB962C8B-B14F-4D97-AF65-F5344CB8AC3E}">
        <p14:creationId xmlns:p14="http://schemas.microsoft.com/office/powerpoint/2010/main" val="10639507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C2704A-5393-46DD-950C-7DD06945E117}" type="slidenum">
              <a:rPr lang="en-US" smtClean="0"/>
              <a:t>42</a:t>
            </a:fld>
            <a:endParaRPr lang="en-US"/>
          </a:p>
        </p:txBody>
      </p:sp>
    </p:spTree>
    <p:extLst>
      <p:ext uri="{BB962C8B-B14F-4D97-AF65-F5344CB8AC3E}">
        <p14:creationId xmlns:p14="http://schemas.microsoft.com/office/powerpoint/2010/main" val="3812605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C2704A-5393-46DD-950C-7DD06945E117}" type="slidenum">
              <a:rPr lang="en-US" smtClean="0"/>
              <a:t>43</a:t>
            </a:fld>
            <a:endParaRPr lang="en-US"/>
          </a:p>
        </p:txBody>
      </p:sp>
    </p:spTree>
    <p:extLst>
      <p:ext uri="{BB962C8B-B14F-4D97-AF65-F5344CB8AC3E}">
        <p14:creationId xmlns:p14="http://schemas.microsoft.com/office/powerpoint/2010/main" val="26204251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C2704A-5393-46DD-950C-7DD06945E117}" type="slidenum">
              <a:rPr lang="en-US" smtClean="0"/>
              <a:t>44</a:t>
            </a:fld>
            <a:endParaRPr lang="en-US"/>
          </a:p>
        </p:txBody>
      </p:sp>
    </p:spTree>
    <p:extLst>
      <p:ext uri="{BB962C8B-B14F-4D97-AF65-F5344CB8AC3E}">
        <p14:creationId xmlns:p14="http://schemas.microsoft.com/office/powerpoint/2010/main" val="39633330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C2704A-5393-46DD-950C-7DD06945E117}" type="slidenum">
              <a:rPr lang="en-US" smtClean="0"/>
              <a:t>47</a:t>
            </a:fld>
            <a:endParaRPr lang="en-US"/>
          </a:p>
        </p:txBody>
      </p:sp>
    </p:spTree>
    <p:extLst>
      <p:ext uri="{BB962C8B-B14F-4D97-AF65-F5344CB8AC3E}">
        <p14:creationId xmlns:p14="http://schemas.microsoft.com/office/powerpoint/2010/main" val="3666751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C2704A-5393-46DD-950C-7DD06945E117}" type="slidenum">
              <a:rPr lang="en-US" smtClean="0"/>
              <a:t>48</a:t>
            </a:fld>
            <a:endParaRPr lang="en-US"/>
          </a:p>
        </p:txBody>
      </p:sp>
    </p:spTree>
    <p:extLst>
      <p:ext uri="{BB962C8B-B14F-4D97-AF65-F5344CB8AC3E}">
        <p14:creationId xmlns:p14="http://schemas.microsoft.com/office/powerpoint/2010/main" val="1884614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Help patient sort out realistic concerns from irrational  fantasies of death and  destruction </a:t>
            </a:r>
            <a:r>
              <a:rPr lang="en-US" dirty="0" err="1"/>
              <a:t>Denialof</a:t>
            </a:r>
            <a:r>
              <a:rPr lang="en-US" dirty="0"/>
              <a:t> Death vs. Excess Fear of It</a:t>
            </a:r>
          </a:p>
        </p:txBody>
      </p:sp>
      <p:sp>
        <p:nvSpPr>
          <p:cNvPr id="4" name="Slide Number Placeholder 3"/>
          <p:cNvSpPr>
            <a:spLocks noGrp="1"/>
          </p:cNvSpPr>
          <p:nvPr>
            <p:ph type="sldNum" sz="quarter" idx="5"/>
          </p:nvPr>
        </p:nvSpPr>
        <p:spPr/>
        <p:txBody>
          <a:bodyPr/>
          <a:lstStyle/>
          <a:p>
            <a:fld id="{9AC2704A-5393-46DD-950C-7DD06945E117}" type="slidenum">
              <a:rPr lang="en-US" smtClean="0"/>
              <a:t>49</a:t>
            </a:fld>
            <a:endParaRPr lang="en-US"/>
          </a:p>
        </p:txBody>
      </p:sp>
    </p:spTree>
    <p:extLst>
      <p:ext uri="{BB962C8B-B14F-4D97-AF65-F5344CB8AC3E}">
        <p14:creationId xmlns:p14="http://schemas.microsoft.com/office/powerpoint/2010/main" val="7894602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 and ICU MDs and RNs  are traumatized over time and will often need  therapy</a:t>
            </a:r>
          </a:p>
        </p:txBody>
      </p:sp>
      <p:sp>
        <p:nvSpPr>
          <p:cNvPr id="4" name="Slide Number Placeholder 3"/>
          <p:cNvSpPr>
            <a:spLocks noGrp="1"/>
          </p:cNvSpPr>
          <p:nvPr>
            <p:ph type="sldNum" sz="quarter" idx="5"/>
          </p:nvPr>
        </p:nvSpPr>
        <p:spPr/>
        <p:txBody>
          <a:bodyPr/>
          <a:lstStyle/>
          <a:p>
            <a:fld id="{9AC2704A-5393-46DD-950C-7DD06945E117}" type="slidenum">
              <a:rPr lang="en-US" smtClean="0"/>
              <a:t>50</a:t>
            </a:fld>
            <a:endParaRPr lang="en-US"/>
          </a:p>
        </p:txBody>
      </p:sp>
    </p:spTree>
    <p:extLst>
      <p:ext uri="{BB962C8B-B14F-4D97-AF65-F5344CB8AC3E}">
        <p14:creationId xmlns:p14="http://schemas.microsoft.com/office/powerpoint/2010/main" val="24801491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C2704A-5393-46DD-950C-7DD06945E117}" type="slidenum">
              <a:rPr lang="en-US" smtClean="0"/>
              <a:t>53</a:t>
            </a:fld>
            <a:endParaRPr lang="en-US"/>
          </a:p>
        </p:txBody>
      </p:sp>
    </p:spTree>
    <p:extLst>
      <p:ext uri="{BB962C8B-B14F-4D97-AF65-F5344CB8AC3E}">
        <p14:creationId xmlns:p14="http://schemas.microsoft.com/office/powerpoint/2010/main" val="23165729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C2704A-5393-46DD-950C-7DD06945E117}" type="slidenum">
              <a:rPr lang="en-US" smtClean="0"/>
              <a:t>56</a:t>
            </a:fld>
            <a:endParaRPr lang="en-US"/>
          </a:p>
        </p:txBody>
      </p:sp>
    </p:spTree>
    <p:extLst>
      <p:ext uri="{BB962C8B-B14F-4D97-AF65-F5344CB8AC3E}">
        <p14:creationId xmlns:p14="http://schemas.microsoft.com/office/powerpoint/2010/main" val="836306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C2704A-5393-46DD-950C-7DD06945E117}" type="slidenum">
              <a:rPr lang="en-US" smtClean="0"/>
              <a:t>15</a:t>
            </a:fld>
            <a:endParaRPr lang="en-US"/>
          </a:p>
        </p:txBody>
      </p:sp>
    </p:spTree>
    <p:extLst>
      <p:ext uri="{BB962C8B-B14F-4D97-AF65-F5344CB8AC3E}">
        <p14:creationId xmlns:p14="http://schemas.microsoft.com/office/powerpoint/2010/main" val="16651501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C2704A-5393-46DD-950C-7DD06945E117}" type="slidenum">
              <a:rPr lang="en-US" smtClean="0"/>
              <a:t>63</a:t>
            </a:fld>
            <a:endParaRPr lang="en-US"/>
          </a:p>
        </p:txBody>
      </p:sp>
    </p:spTree>
    <p:extLst>
      <p:ext uri="{BB962C8B-B14F-4D97-AF65-F5344CB8AC3E}">
        <p14:creationId xmlns:p14="http://schemas.microsoft.com/office/powerpoint/2010/main" val="288657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C2704A-5393-46DD-950C-7DD06945E117}" type="slidenum">
              <a:rPr lang="en-US" smtClean="0"/>
              <a:t>64</a:t>
            </a:fld>
            <a:endParaRPr lang="en-US"/>
          </a:p>
        </p:txBody>
      </p:sp>
    </p:spTree>
    <p:extLst>
      <p:ext uri="{BB962C8B-B14F-4D97-AF65-F5344CB8AC3E}">
        <p14:creationId xmlns:p14="http://schemas.microsoft.com/office/powerpoint/2010/main" val="8053026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could not find a  reliable source of  current information on rate of psychiatrist suicide</a:t>
            </a:r>
          </a:p>
        </p:txBody>
      </p:sp>
      <p:sp>
        <p:nvSpPr>
          <p:cNvPr id="4" name="Slide Number Placeholder 3"/>
          <p:cNvSpPr>
            <a:spLocks noGrp="1"/>
          </p:cNvSpPr>
          <p:nvPr>
            <p:ph type="sldNum" sz="quarter" idx="10"/>
          </p:nvPr>
        </p:nvSpPr>
        <p:spPr/>
        <p:txBody>
          <a:bodyPr/>
          <a:lstStyle/>
          <a:p>
            <a:fld id="{9AC2704A-5393-46DD-950C-7DD06945E117}" type="slidenum">
              <a:rPr lang="en-US" smtClean="0"/>
              <a:t>65</a:t>
            </a:fld>
            <a:endParaRPr lang="en-US"/>
          </a:p>
        </p:txBody>
      </p:sp>
    </p:spTree>
    <p:extLst>
      <p:ext uri="{BB962C8B-B14F-4D97-AF65-F5344CB8AC3E}">
        <p14:creationId xmlns:p14="http://schemas.microsoft.com/office/powerpoint/2010/main" val="42587098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Violations of expectations</a:t>
            </a:r>
          </a:p>
        </p:txBody>
      </p:sp>
      <p:sp>
        <p:nvSpPr>
          <p:cNvPr id="4" name="Slide Number Placeholder 3"/>
          <p:cNvSpPr>
            <a:spLocks noGrp="1"/>
          </p:cNvSpPr>
          <p:nvPr>
            <p:ph type="sldNum" sz="quarter" idx="5"/>
          </p:nvPr>
        </p:nvSpPr>
        <p:spPr/>
        <p:txBody>
          <a:bodyPr/>
          <a:lstStyle/>
          <a:p>
            <a:fld id="{9AC2704A-5393-46DD-950C-7DD06945E117}" type="slidenum">
              <a:rPr lang="en-US" smtClean="0"/>
              <a:t>66</a:t>
            </a:fld>
            <a:endParaRPr lang="en-US"/>
          </a:p>
        </p:txBody>
      </p:sp>
    </p:spTree>
    <p:extLst>
      <p:ext uri="{BB962C8B-B14F-4D97-AF65-F5344CB8AC3E}">
        <p14:creationId xmlns:p14="http://schemas.microsoft.com/office/powerpoint/2010/main" val="13792007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Warning signs --Suddenly selling favorite possessions- making a new will- social withdrawal</a:t>
            </a:r>
          </a:p>
        </p:txBody>
      </p:sp>
      <p:sp>
        <p:nvSpPr>
          <p:cNvPr id="4" name="Slide Number Placeholder 3"/>
          <p:cNvSpPr>
            <a:spLocks noGrp="1"/>
          </p:cNvSpPr>
          <p:nvPr>
            <p:ph type="sldNum" sz="quarter" idx="10"/>
          </p:nvPr>
        </p:nvSpPr>
        <p:spPr/>
        <p:txBody>
          <a:bodyPr/>
          <a:lstStyle/>
          <a:p>
            <a:fld id="{9AC2704A-5393-46DD-950C-7DD06945E117}" type="slidenum">
              <a:rPr lang="en-US" smtClean="0"/>
              <a:t>67</a:t>
            </a:fld>
            <a:endParaRPr lang="en-US"/>
          </a:p>
        </p:txBody>
      </p:sp>
    </p:spTree>
    <p:extLst>
      <p:ext uri="{BB962C8B-B14F-4D97-AF65-F5344CB8AC3E}">
        <p14:creationId xmlns:p14="http://schemas.microsoft.com/office/powerpoint/2010/main" val="24376835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Hard to predict  when someone will break and how. </a:t>
            </a:r>
          </a:p>
        </p:txBody>
      </p:sp>
      <p:sp>
        <p:nvSpPr>
          <p:cNvPr id="4" name="Slide Number Placeholder 3"/>
          <p:cNvSpPr>
            <a:spLocks noGrp="1"/>
          </p:cNvSpPr>
          <p:nvPr>
            <p:ph type="sldNum" sz="quarter" idx="5"/>
          </p:nvPr>
        </p:nvSpPr>
        <p:spPr/>
        <p:txBody>
          <a:bodyPr/>
          <a:lstStyle/>
          <a:p>
            <a:fld id="{9AC2704A-5393-46DD-950C-7DD06945E117}" type="slidenum">
              <a:rPr lang="en-US" smtClean="0"/>
              <a:t>68</a:t>
            </a:fld>
            <a:endParaRPr lang="en-US"/>
          </a:p>
        </p:txBody>
      </p:sp>
    </p:spTree>
    <p:extLst>
      <p:ext uri="{BB962C8B-B14F-4D97-AF65-F5344CB8AC3E}">
        <p14:creationId xmlns:p14="http://schemas.microsoft.com/office/powerpoint/2010/main" val="14548380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Organizational neglect of  physician’s needs  </a:t>
            </a:r>
            <a:r>
              <a:rPr lang="en-US" dirty="0" err="1"/>
              <a:t>Andsenseof</a:t>
            </a:r>
            <a:r>
              <a:rPr lang="en-US" dirty="0"/>
              <a:t> isolation</a:t>
            </a:r>
          </a:p>
        </p:txBody>
      </p:sp>
      <p:sp>
        <p:nvSpPr>
          <p:cNvPr id="4" name="Slide Number Placeholder 3"/>
          <p:cNvSpPr>
            <a:spLocks noGrp="1"/>
          </p:cNvSpPr>
          <p:nvPr>
            <p:ph type="sldNum" sz="quarter" idx="5"/>
          </p:nvPr>
        </p:nvSpPr>
        <p:spPr/>
        <p:txBody>
          <a:bodyPr/>
          <a:lstStyle/>
          <a:p>
            <a:fld id="{9AC2704A-5393-46DD-950C-7DD06945E117}" type="slidenum">
              <a:rPr lang="en-US" smtClean="0"/>
              <a:t>69</a:t>
            </a:fld>
            <a:endParaRPr lang="en-US"/>
          </a:p>
        </p:txBody>
      </p:sp>
    </p:spTree>
    <p:extLst>
      <p:ext uri="{BB962C8B-B14F-4D97-AF65-F5344CB8AC3E}">
        <p14:creationId xmlns:p14="http://schemas.microsoft.com/office/powerpoint/2010/main" val="11566822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C2704A-5393-46DD-950C-7DD06945E117}" type="slidenum">
              <a:rPr lang="en-US" smtClean="0"/>
              <a:t>71</a:t>
            </a:fld>
            <a:endParaRPr lang="en-US"/>
          </a:p>
        </p:txBody>
      </p:sp>
    </p:spTree>
    <p:extLst>
      <p:ext uri="{BB962C8B-B14F-4D97-AF65-F5344CB8AC3E}">
        <p14:creationId xmlns:p14="http://schemas.microsoft.com/office/powerpoint/2010/main" val="9135789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C2704A-5393-46DD-950C-7DD06945E117}" type="slidenum">
              <a:rPr lang="en-US" smtClean="0"/>
              <a:t>75</a:t>
            </a:fld>
            <a:endParaRPr lang="en-US"/>
          </a:p>
        </p:txBody>
      </p:sp>
    </p:spTree>
    <p:extLst>
      <p:ext uri="{BB962C8B-B14F-4D97-AF65-F5344CB8AC3E}">
        <p14:creationId xmlns:p14="http://schemas.microsoft.com/office/powerpoint/2010/main" val="21487926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Knowing your stress score is a means of alerting yourself to risk</a:t>
            </a:r>
          </a:p>
        </p:txBody>
      </p:sp>
      <p:sp>
        <p:nvSpPr>
          <p:cNvPr id="4" name="Slide Number Placeholder 3"/>
          <p:cNvSpPr>
            <a:spLocks noGrp="1"/>
          </p:cNvSpPr>
          <p:nvPr>
            <p:ph type="sldNum" sz="quarter" idx="5"/>
          </p:nvPr>
        </p:nvSpPr>
        <p:spPr/>
        <p:txBody>
          <a:bodyPr/>
          <a:lstStyle/>
          <a:p>
            <a:fld id="{9AC2704A-5393-46DD-950C-7DD06945E117}" type="slidenum">
              <a:rPr lang="en-US" smtClean="0"/>
              <a:t>76</a:t>
            </a:fld>
            <a:endParaRPr lang="en-US"/>
          </a:p>
        </p:txBody>
      </p:sp>
    </p:spTree>
    <p:extLst>
      <p:ext uri="{BB962C8B-B14F-4D97-AF65-F5344CB8AC3E}">
        <p14:creationId xmlns:p14="http://schemas.microsoft.com/office/powerpoint/2010/main" val="2146861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C2704A-5393-46DD-950C-7DD06945E117}" type="slidenum">
              <a:rPr lang="en-US" smtClean="0"/>
              <a:t>18</a:t>
            </a:fld>
            <a:endParaRPr lang="en-US"/>
          </a:p>
        </p:txBody>
      </p:sp>
    </p:spTree>
    <p:extLst>
      <p:ext uri="{BB962C8B-B14F-4D97-AF65-F5344CB8AC3E}">
        <p14:creationId xmlns:p14="http://schemas.microsoft.com/office/powerpoint/2010/main" val="1762729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C2704A-5393-46DD-950C-7DD06945E117}" type="slidenum">
              <a:rPr lang="en-US" smtClean="0"/>
              <a:t>80</a:t>
            </a:fld>
            <a:endParaRPr lang="en-US"/>
          </a:p>
        </p:txBody>
      </p:sp>
    </p:spTree>
    <p:extLst>
      <p:ext uri="{BB962C8B-B14F-4D97-AF65-F5344CB8AC3E}">
        <p14:creationId xmlns:p14="http://schemas.microsoft.com/office/powerpoint/2010/main" val="37064592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we done recognize we can help</a:t>
            </a:r>
          </a:p>
        </p:txBody>
      </p:sp>
      <p:sp>
        <p:nvSpPr>
          <p:cNvPr id="4" name="Slide Number Placeholder 3"/>
          <p:cNvSpPr>
            <a:spLocks noGrp="1"/>
          </p:cNvSpPr>
          <p:nvPr>
            <p:ph type="sldNum" sz="quarter" idx="10"/>
          </p:nvPr>
        </p:nvSpPr>
        <p:spPr/>
        <p:txBody>
          <a:bodyPr/>
          <a:lstStyle/>
          <a:p>
            <a:fld id="{9AC2704A-5393-46DD-950C-7DD06945E117}" type="slidenum">
              <a:rPr lang="en-US" smtClean="0"/>
              <a:t>81</a:t>
            </a:fld>
            <a:endParaRPr lang="en-US"/>
          </a:p>
        </p:txBody>
      </p:sp>
    </p:spTree>
    <p:extLst>
      <p:ext uri="{BB962C8B-B14F-4D97-AF65-F5344CB8AC3E}">
        <p14:creationId xmlns:p14="http://schemas.microsoft.com/office/powerpoint/2010/main" val="14422998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C2704A-5393-46DD-950C-7DD06945E117}" type="slidenum">
              <a:rPr lang="en-US" smtClean="0"/>
              <a:t>82</a:t>
            </a:fld>
            <a:endParaRPr lang="en-US"/>
          </a:p>
        </p:txBody>
      </p:sp>
    </p:spTree>
    <p:extLst>
      <p:ext uri="{BB962C8B-B14F-4D97-AF65-F5344CB8AC3E}">
        <p14:creationId xmlns:p14="http://schemas.microsoft.com/office/powerpoint/2010/main" val="9627721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C2704A-5393-46DD-950C-7DD06945E117}" type="slidenum">
              <a:rPr lang="en-US" smtClean="0"/>
              <a:t>87</a:t>
            </a:fld>
            <a:endParaRPr lang="en-US"/>
          </a:p>
        </p:txBody>
      </p:sp>
    </p:spTree>
    <p:extLst>
      <p:ext uri="{BB962C8B-B14F-4D97-AF65-F5344CB8AC3E}">
        <p14:creationId xmlns:p14="http://schemas.microsoft.com/office/powerpoint/2010/main" val="20398099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C2704A-5393-46DD-950C-7DD06945E117}" type="slidenum">
              <a:rPr lang="en-US" smtClean="0"/>
              <a:t>88</a:t>
            </a:fld>
            <a:endParaRPr lang="en-US"/>
          </a:p>
        </p:txBody>
      </p:sp>
    </p:spTree>
    <p:extLst>
      <p:ext uri="{BB962C8B-B14F-4D97-AF65-F5344CB8AC3E}">
        <p14:creationId xmlns:p14="http://schemas.microsoft.com/office/powerpoint/2010/main" val="2025728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C2704A-5393-46DD-950C-7DD06945E117}" type="slidenum">
              <a:rPr lang="en-US" smtClean="0"/>
              <a:t>89</a:t>
            </a:fld>
            <a:endParaRPr lang="en-US"/>
          </a:p>
        </p:txBody>
      </p:sp>
    </p:spTree>
    <p:extLst>
      <p:ext uri="{BB962C8B-B14F-4D97-AF65-F5344CB8AC3E}">
        <p14:creationId xmlns:p14="http://schemas.microsoft.com/office/powerpoint/2010/main" val="37404783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C2704A-5393-46DD-950C-7DD06945E117}" type="slidenum">
              <a:rPr lang="en-US" smtClean="0"/>
              <a:t>93</a:t>
            </a:fld>
            <a:endParaRPr lang="en-US"/>
          </a:p>
        </p:txBody>
      </p:sp>
    </p:spTree>
    <p:extLst>
      <p:ext uri="{BB962C8B-B14F-4D97-AF65-F5344CB8AC3E}">
        <p14:creationId xmlns:p14="http://schemas.microsoft.com/office/powerpoint/2010/main" val="8151274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C2704A-5393-46DD-950C-7DD06945E117}" type="slidenum">
              <a:rPr lang="en-US" smtClean="0"/>
              <a:t>98</a:t>
            </a:fld>
            <a:endParaRPr lang="en-US"/>
          </a:p>
        </p:txBody>
      </p:sp>
    </p:spTree>
    <p:extLst>
      <p:ext uri="{BB962C8B-B14F-4D97-AF65-F5344CB8AC3E}">
        <p14:creationId xmlns:p14="http://schemas.microsoft.com/office/powerpoint/2010/main" val="39755044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C2704A-5393-46DD-950C-7DD06945E117}" type="slidenum">
              <a:rPr lang="en-US" smtClean="0"/>
              <a:t>101</a:t>
            </a:fld>
            <a:endParaRPr lang="en-US"/>
          </a:p>
        </p:txBody>
      </p:sp>
    </p:spTree>
    <p:extLst>
      <p:ext uri="{BB962C8B-B14F-4D97-AF65-F5344CB8AC3E}">
        <p14:creationId xmlns:p14="http://schemas.microsoft.com/office/powerpoint/2010/main" val="1024483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C2704A-5393-46DD-950C-7DD06945E117}" type="slidenum">
              <a:rPr lang="en-US" smtClean="0"/>
              <a:t>20</a:t>
            </a:fld>
            <a:endParaRPr lang="en-US"/>
          </a:p>
        </p:txBody>
      </p:sp>
    </p:spTree>
    <p:extLst>
      <p:ext uri="{BB962C8B-B14F-4D97-AF65-F5344CB8AC3E}">
        <p14:creationId xmlns:p14="http://schemas.microsoft.com/office/powerpoint/2010/main" val="1313972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C2704A-5393-46DD-950C-7DD06945E117}" type="slidenum">
              <a:rPr lang="en-US" smtClean="0"/>
              <a:t>22</a:t>
            </a:fld>
            <a:endParaRPr lang="en-US"/>
          </a:p>
        </p:txBody>
      </p:sp>
    </p:spTree>
    <p:extLst>
      <p:ext uri="{BB962C8B-B14F-4D97-AF65-F5344CB8AC3E}">
        <p14:creationId xmlns:p14="http://schemas.microsoft.com/office/powerpoint/2010/main" val="2056871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C2704A-5393-46DD-950C-7DD06945E117}" type="slidenum">
              <a:rPr lang="en-US" smtClean="0"/>
              <a:t>25</a:t>
            </a:fld>
            <a:endParaRPr lang="en-US"/>
          </a:p>
        </p:txBody>
      </p:sp>
    </p:spTree>
    <p:extLst>
      <p:ext uri="{BB962C8B-B14F-4D97-AF65-F5344CB8AC3E}">
        <p14:creationId xmlns:p14="http://schemas.microsoft.com/office/powerpoint/2010/main" val="1872402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C2704A-5393-46DD-950C-7DD06945E117}" type="slidenum">
              <a:rPr lang="en-US" smtClean="0"/>
              <a:t>29</a:t>
            </a:fld>
            <a:endParaRPr lang="en-US"/>
          </a:p>
        </p:txBody>
      </p:sp>
    </p:spTree>
    <p:extLst>
      <p:ext uri="{BB962C8B-B14F-4D97-AF65-F5344CB8AC3E}">
        <p14:creationId xmlns:p14="http://schemas.microsoft.com/office/powerpoint/2010/main" val="2370829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F you ere in full time private practice  would have to  see enough patients to cover all costs. Increasing  regulation, EHR and </a:t>
            </a:r>
            <a:r>
              <a:rPr lang="en-US" i="1" dirty="0" err="1"/>
              <a:t>bueraucracy</a:t>
            </a:r>
            <a:r>
              <a:rPr lang="en-US" i="1" dirty="0"/>
              <a:t>  have undermined private practice economics</a:t>
            </a:r>
          </a:p>
        </p:txBody>
      </p:sp>
      <p:sp>
        <p:nvSpPr>
          <p:cNvPr id="4" name="Slide Number Placeholder 3"/>
          <p:cNvSpPr>
            <a:spLocks noGrp="1"/>
          </p:cNvSpPr>
          <p:nvPr>
            <p:ph type="sldNum" sz="quarter" idx="10"/>
          </p:nvPr>
        </p:nvSpPr>
        <p:spPr/>
        <p:txBody>
          <a:bodyPr/>
          <a:lstStyle/>
          <a:p>
            <a:fld id="{9AC2704A-5393-46DD-950C-7DD06945E117}" type="slidenum">
              <a:rPr lang="en-US" smtClean="0"/>
              <a:t>30</a:t>
            </a:fld>
            <a:endParaRPr lang="en-US"/>
          </a:p>
        </p:txBody>
      </p:sp>
    </p:spTree>
    <p:extLst>
      <p:ext uri="{BB962C8B-B14F-4D97-AF65-F5344CB8AC3E}">
        <p14:creationId xmlns:p14="http://schemas.microsoft.com/office/powerpoint/2010/main" val="2123943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are getting weary of social distancing hand washing, wearing masks and show signs of behavioral exhaustion</a:t>
            </a:r>
          </a:p>
        </p:txBody>
      </p:sp>
      <p:sp>
        <p:nvSpPr>
          <p:cNvPr id="4" name="Slide Number Placeholder 3"/>
          <p:cNvSpPr>
            <a:spLocks noGrp="1"/>
          </p:cNvSpPr>
          <p:nvPr>
            <p:ph type="sldNum" sz="quarter" idx="5"/>
          </p:nvPr>
        </p:nvSpPr>
        <p:spPr/>
        <p:txBody>
          <a:bodyPr/>
          <a:lstStyle/>
          <a:p>
            <a:fld id="{9AC2704A-5393-46DD-950C-7DD06945E117}" type="slidenum">
              <a:rPr lang="en-US" smtClean="0"/>
              <a:t>33</a:t>
            </a:fld>
            <a:endParaRPr lang="en-US"/>
          </a:p>
        </p:txBody>
      </p:sp>
    </p:spTree>
    <p:extLst>
      <p:ext uri="{BB962C8B-B14F-4D97-AF65-F5344CB8AC3E}">
        <p14:creationId xmlns:p14="http://schemas.microsoft.com/office/powerpoint/2010/main" val="1474990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B78D037-2222-4DCF-ABD7-457530DC4131}" type="datetimeFigureOut">
              <a:rPr lang="en-US" smtClean="0"/>
              <a:pPr/>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E8601F-FFDA-46DA-BA02-66597B9DAC04}" type="slidenum">
              <a:rPr lang="en-US" smtClean="0"/>
              <a:pPr/>
              <a:t>‹#›</a:t>
            </a:fld>
            <a:endParaRPr lang="en-US"/>
          </a:p>
        </p:txBody>
      </p:sp>
    </p:spTree>
    <p:extLst>
      <p:ext uri="{BB962C8B-B14F-4D97-AF65-F5344CB8AC3E}">
        <p14:creationId xmlns:p14="http://schemas.microsoft.com/office/powerpoint/2010/main" val="2483110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78D037-2222-4DCF-ABD7-457530DC4131}" type="datetimeFigureOut">
              <a:rPr lang="en-US" smtClean="0"/>
              <a:pPr/>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E8601F-FFDA-46DA-BA02-66597B9DAC04}" type="slidenum">
              <a:rPr lang="en-US" smtClean="0"/>
              <a:pPr/>
              <a:t>‹#›</a:t>
            </a:fld>
            <a:endParaRPr lang="en-US"/>
          </a:p>
        </p:txBody>
      </p:sp>
    </p:spTree>
    <p:extLst>
      <p:ext uri="{BB962C8B-B14F-4D97-AF65-F5344CB8AC3E}">
        <p14:creationId xmlns:p14="http://schemas.microsoft.com/office/powerpoint/2010/main" val="3600372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78D037-2222-4DCF-ABD7-457530DC4131}" type="datetimeFigureOut">
              <a:rPr lang="en-US" smtClean="0"/>
              <a:pPr/>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E8601F-FFDA-46DA-BA02-66597B9DAC04}" type="slidenum">
              <a:rPr lang="en-US" smtClean="0"/>
              <a:pPr/>
              <a:t>‹#›</a:t>
            </a:fld>
            <a:endParaRPr lang="en-US"/>
          </a:p>
        </p:txBody>
      </p:sp>
    </p:spTree>
    <p:extLst>
      <p:ext uri="{BB962C8B-B14F-4D97-AF65-F5344CB8AC3E}">
        <p14:creationId xmlns:p14="http://schemas.microsoft.com/office/powerpoint/2010/main" val="2620336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78D037-2222-4DCF-ABD7-457530DC4131}" type="datetimeFigureOut">
              <a:rPr lang="en-US" smtClean="0"/>
              <a:pPr/>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E8601F-FFDA-46DA-BA02-66597B9DAC04}" type="slidenum">
              <a:rPr lang="en-US" smtClean="0"/>
              <a:pPr/>
              <a:t>‹#›</a:t>
            </a:fld>
            <a:endParaRPr lang="en-US"/>
          </a:p>
        </p:txBody>
      </p:sp>
    </p:spTree>
    <p:extLst>
      <p:ext uri="{BB962C8B-B14F-4D97-AF65-F5344CB8AC3E}">
        <p14:creationId xmlns:p14="http://schemas.microsoft.com/office/powerpoint/2010/main" val="2905690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78D037-2222-4DCF-ABD7-457530DC4131}" type="datetimeFigureOut">
              <a:rPr lang="en-US" smtClean="0"/>
              <a:pPr/>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E8601F-FFDA-46DA-BA02-66597B9DAC04}" type="slidenum">
              <a:rPr lang="en-US" smtClean="0"/>
              <a:pPr/>
              <a:t>‹#›</a:t>
            </a:fld>
            <a:endParaRPr lang="en-US"/>
          </a:p>
        </p:txBody>
      </p:sp>
    </p:spTree>
    <p:extLst>
      <p:ext uri="{BB962C8B-B14F-4D97-AF65-F5344CB8AC3E}">
        <p14:creationId xmlns:p14="http://schemas.microsoft.com/office/powerpoint/2010/main" val="356459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B78D037-2222-4DCF-ABD7-457530DC4131}" type="datetimeFigureOut">
              <a:rPr lang="en-US" smtClean="0"/>
              <a:pPr/>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E8601F-FFDA-46DA-BA02-66597B9DAC04}" type="slidenum">
              <a:rPr lang="en-US" smtClean="0"/>
              <a:pPr/>
              <a:t>‹#›</a:t>
            </a:fld>
            <a:endParaRPr lang="en-US"/>
          </a:p>
        </p:txBody>
      </p:sp>
    </p:spTree>
    <p:extLst>
      <p:ext uri="{BB962C8B-B14F-4D97-AF65-F5344CB8AC3E}">
        <p14:creationId xmlns:p14="http://schemas.microsoft.com/office/powerpoint/2010/main" val="1936293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B78D037-2222-4DCF-ABD7-457530DC4131}" type="datetimeFigureOut">
              <a:rPr lang="en-US" smtClean="0"/>
              <a:pPr/>
              <a:t>12/7/2020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E8601F-FFDA-46DA-BA02-66597B9DAC04}" type="slidenum">
              <a:rPr lang="en-US" smtClean="0"/>
              <a:pPr/>
              <a:t>‹#›</a:t>
            </a:fld>
            <a:endParaRPr lang="en-US"/>
          </a:p>
        </p:txBody>
      </p:sp>
    </p:spTree>
    <p:extLst>
      <p:ext uri="{BB962C8B-B14F-4D97-AF65-F5344CB8AC3E}">
        <p14:creationId xmlns:p14="http://schemas.microsoft.com/office/powerpoint/2010/main" val="1472400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B78D037-2222-4DCF-ABD7-457530DC4131}" type="datetimeFigureOut">
              <a:rPr lang="en-US" smtClean="0"/>
              <a:pPr/>
              <a:t>12/7/2020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E8601F-FFDA-46DA-BA02-66597B9DAC04}" type="slidenum">
              <a:rPr lang="en-US" smtClean="0"/>
              <a:pPr/>
              <a:t>‹#›</a:t>
            </a:fld>
            <a:endParaRPr lang="en-US"/>
          </a:p>
        </p:txBody>
      </p:sp>
    </p:spTree>
    <p:extLst>
      <p:ext uri="{BB962C8B-B14F-4D97-AF65-F5344CB8AC3E}">
        <p14:creationId xmlns:p14="http://schemas.microsoft.com/office/powerpoint/2010/main" val="406025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78D037-2222-4DCF-ABD7-457530DC4131}" type="datetimeFigureOut">
              <a:rPr lang="en-US" smtClean="0"/>
              <a:pPr/>
              <a:t>12/7/2020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E8601F-FFDA-46DA-BA02-66597B9DAC04}" type="slidenum">
              <a:rPr lang="en-US" smtClean="0"/>
              <a:pPr/>
              <a:t>‹#›</a:t>
            </a:fld>
            <a:endParaRPr lang="en-US"/>
          </a:p>
        </p:txBody>
      </p:sp>
    </p:spTree>
    <p:extLst>
      <p:ext uri="{BB962C8B-B14F-4D97-AF65-F5344CB8AC3E}">
        <p14:creationId xmlns:p14="http://schemas.microsoft.com/office/powerpoint/2010/main" val="2337738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B78D037-2222-4DCF-ABD7-457530DC4131}" type="datetimeFigureOut">
              <a:rPr lang="en-US" smtClean="0"/>
              <a:pPr/>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E8601F-FFDA-46DA-BA02-66597B9DAC04}" type="slidenum">
              <a:rPr lang="en-US" smtClean="0"/>
              <a:pPr/>
              <a:t>‹#›</a:t>
            </a:fld>
            <a:endParaRPr lang="en-US"/>
          </a:p>
        </p:txBody>
      </p:sp>
    </p:spTree>
    <p:extLst>
      <p:ext uri="{BB962C8B-B14F-4D97-AF65-F5344CB8AC3E}">
        <p14:creationId xmlns:p14="http://schemas.microsoft.com/office/powerpoint/2010/main" val="2307881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B78D037-2222-4DCF-ABD7-457530DC4131}" type="datetimeFigureOut">
              <a:rPr lang="en-US" smtClean="0"/>
              <a:pPr/>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E8601F-FFDA-46DA-BA02-66597B9DAC04}" type="slidenum">
              <a:rPr lang="en-US" smtClean="0"/>
              <a:pPr/>
              <a:t>‹#›</a:t>
            </a:fld>
            <a:endParaRPr lang="en-US"/>
          </a:p>
        </p:txBody>
      </p:sp>
    </p:spTree>
    <p:extLst>
      <p:ext uri="{BB962C8B-B14F-4D97-AF65-F5344CB8AC3E}">
        <p14:creationId xmlns:p14="http://schemas.microsoft.com/office/powerpoint/2010/main" val="2876015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78D037-2222-4DCF-ABD7-457530DC4131}" type="datetimeFigureOut">
              <a:rPr lang="en-US" smtClean="0"/>
              <a:pPr/>
              <a:t>12/7/2020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E8601F-FFDA-46DA-BA02-66597B9DAC04}" type="slidenum">
              <a:rPr lang="en-US" smtClean="0"/>
              <a:pPr/>
              <a:t>‹#›</a:t>
            </a:fld>
            <a:endParaRPr lang="en-US"/>
          </a:p>
        </p:txBody>
      </p:sp>
    </p:spTree>
    <p:extLst>
      <p:ext uri="{BB962C8B-B14F-4D97-AF65-F5344CB8AC3E}">
        <p14:creationId xmlns:p14="http://schemas.microsoft.com/office/powerpoint/2010/main" val="1364046138"/>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sv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45.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46.jpeg"/><Relationship Id="rId7" Type="http://schemas.openxmlformats.org/officeDocument/2006/relationships/diagramColors" Target="../diagrams/colors8.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64.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55.jpeg"/><Relationship Id="rId7" Type="http://schemas.openxmlformats.org/officeDocument/2006/relationships/diagramColors" Target="../diagrams/colors9.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56.jpeg"/><Relationship Id="rId7" Type="http://schemas.openxmlformats.org/officeDocument/2006/relationships/diagramColors" Target="../diagrams/colors11.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41.jpeg"/><Relationship Id="rId7" Type="http://schemas.openxmlformats.org/officeDocument/2006/relationships/diagramColors" Target="../diagrams/colors12.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7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64.svg"/></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82.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74.jpeg"/><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86.xml.rels><?xml version="1.0" encoding="UTF-8" standalone="yes"?>
<Relationships xmlns="http://schemas.openxmlformats.org/package/2006/relationships"><Relationship Id="rId3" Type="http://schemas.openxmlformats.org/officeDocument/2006/relationships/image" Target="../media/image84.svg"/><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85.jpeg"/><Relationship Id="rId7" Type="http://schemas.openxmlformats.org/officeDocument/2006/relationships/diagramColors" Target="../diagrams/colors16.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88.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92.jpeg"/><Relationship Id="rId7" Type="http://schemas.openxmlformats.org/officeDocument/2006/relationships/diagramColors" Target="../diagrams/colors17.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s>
</file>

<file path=ppt/slides/_rels/slide89.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image" Target="../media/image105.jpeg"/><Relationship Id="rId7" Type="http://schemas.openxmlformats.org/officeDocument/2006/relationships/diagramColors" Target="../diagrams/colors18.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07.svg"/><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07.svg"/><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07.svg"/><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88333BA-AE6E-427A-9B16-A39C8073F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4A6198-80C0-47D5-9B10-1AD42293A058}"/>
              </a:ext>
            </a:extLst>
          </p:cNvPr>
          <p:cNvSpPr>
            <a:spLocks noGrp="1"/>
          </p:cNvSpPr>
          <p:nvPr>
            <p:ph type="title"/>
          </p:nvPr>
        </p:nvSpPr>
        <p:spPr>
          <a:xfrm>
            <a:off x="628650" y="631825"/>
            <a:ext cx="7886700" cy="1325563"/>
          </a:xfrm>
        </p:spPr>
        <p:txBody>
          <a:bodyPr>
            <a:normAutofit/>
          </a:bodyPr>
          <a:lstStyle/>
          <a:p>
            <a:pPr algn="ctr"/>
            <a:r>
              <a:rPr lang="en-US" sz="2800" b="1" dirty="0"/>
              <a:t>The Way Forward: Helping Hippocrates Adapt, Avoid Burnout  and Succeed in  2020</a:t>
            </a:r>
            <a:br>
              <a:rPr lang="en-US" sz="2800" b="1" dirty="0"/>
            </a:br>
            <a:r>
              <a:rPr lang="en-US" sz="2800" b="1" dirty="0"/>
              <a:t> </a:t>
            </a:r>
          </a:p>
        </p:txBody>
      </p:sp>
      <p:sp>
        <p:nvSpPr>
          <p:cNvPr id="13" name="Content Placeholder 2">
            <a:extLst>
              <a:ext uri="{FF2B5EF4-FFF2-40B4-BE49-F238E27FC236}">
                <a16:creationId xmlns:a16="http://schemas.microsoft.com/office/drawing/2014/main" id="{D109EA24-54E1-48FA-925F-B9173330A2E8}"/>
              </a:ext>
            </a:extLst>
          </p:cNvPr>
          <p:cNvSpPr>
            <a:spLocks noGrp="1"/>
          </p:cNvSpPr>
          <p:nvPr>
            <p:ph idx="1"/>
          </p:nvPr>
        </p:nvSpPr>
        <p:spPr>
          <a:xfrm>
            <a:off x="628650" y="2057400"/>
            <a:ext cx="7886700" cy="3871762"/>
          </a:xfrm>
        </p:spPr>
        <p:txBody>
          <a:bodyPr>
            <a:normAutofit/>
          </a:bodyPr>
          <a:lstStyle/>
          <a:p>
            <a:pPr marL="457200" lvl="1" indent="0" algn="ctr">
              <a:buNone/>
            </a:pPr>
            <a:r>
              <a:rPr lang="en-US" sz="2100" dirty="0"/>
              <a:t> Florida State University School of Medicine </a:t>
            </a:r>
          </a:p>
          <a:p>
            <a:pPr marL="457200" lvl="1" indent="0" algn="ctr">
              <a:buNone/>
            </a:pPr>
            <a:r>
              <a:rPr lang="en-US" sz="2100"/>
              <a:t>Special Program   </a:t>
            </a:r>
            <a:r>
              <a:rPr lang="en-US" sz="2100" dirty="0"/>
              <a:t>December 9, 2020</a:t>
            </a:r>
          </a:p>
          <a:p>
            <a:pPr marL="457200" lvl="1" indent="0">
              <a:buNone/>
            </a:pPr>
            <a:endParaRPr lang="en-US" sz="2100" dirty="0"/>
          </a:p>
          <a:p>
            <a:pPr marL="457200" lvl="1" indent="0" algn="ctr">
              <a:buNone/>
            </a:pPr>
            <a:r>
              <a:rPr lang="en-US" sz="2100" dirty="0"/>
              <a:t>Stefan A. Pasternack, M.D. DLFAPA                                                                    Affiliate Professor Charles E. Schmidt College of Medicine                            Florida Atlantic University</a:t>
            </a:r>
          </a:p>
          <a:p>
            <a:pPr marL="457200" lvl="1" indent="0" algn="ctr">
              <a:buNone/>
            </a:pPr>
            <a:r>
              <a:rPr lang="en-US" sz="2100" dirty="0"/>
              <a:t>Teaching Analyst  Florida Psychoanalytic Center.</a:t>
            </a:r>
          </a:p>
        </p:txBody>
      </p:sp>
    </p:spTree>
    <p:extLst>
      <p:ext uri="{BB962C8B-B14F-4D97-AF65-F5344CB8AC3E}">
        <p14:creationId xmlns:p14="http://schemas.microsoft.com/office/powerpoint/2010/main" val="9178543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2636E3-39B9-45D8-8715-03B24959EE3F}"/>
              </a:ext>
            </a:extLst>
          </p:cNvPr>
          <p:cNvSpPr>
            <a:spLocks noGrp="1"/>
          </p:cNvSpPr>
          <p:nvPr>
            <p:ph type="title"/>
          </p:nvPr>
        </p:nvSpPr>
        <p:spPr>
          <a:xfrm>
            <a:off x="606478" y="386930"/>
            <a:ext cx="6927525" cy="1188950"/>
          </a:xfrm>
        </p:spPr>
        <p:txBody>
          <a:bodyPr anchor="b">
            <a:normAutofit/>
          </a:bodyPr>
          <a:lstStyle/>
          <a:p>
            <a:r>
              <a:rPr lang="en-US" sz="4700"/>
              <a:t>No Easy Answers</a:t>
            </a:r>
          </a:p>
        </p:txBody>
      </p:sp>
      <p:grpSp>
        <p:nvGrpSpPr>
          <p:cNvPr id="15"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998368"/>
            <a:ext cx="8771274"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5E99CBE-43C8-4DEE-A858-A0EC454818C2}"/>
              </a:ext>
            </a:extLst>
          </p:cNvPr>
          <p:cNvSpPr>
            <a:spLocks noGrp="1"/>
          </p:cNvSpPr>
          <p:nvPr>
            <p:ph idx="1"/>
          </p:nvPr>
        </p:nvSpPr>
        <p:spPr>
          <a:xfrm>
            <a:off x="595245" y="2599509"/>
            <a:ext cx="7607751" cy="3435531"/>
          </a:xfrm>
        </p:spPr>
        <p:txBody>
          <a:bodyPr anchor="ctr">
            <a:normAutofit/>
          </a:bodyPr>
          <a:lstStyle/>
          <a:p>
            <a:r>
              <a:rPr lang="en-US" sz="2100"/>
              <a:t>NO one ever imagined  the whole health care- medical academic-hospitals, clinics etc situation would ever be this difficult and stressful </a:t>
            </a:r>
          </a:p>
          <a:p>
            <a:r>
              <a:rPr lang="en-US" sz="2100"/>
              <a:t>The Goal of providing every citizen with access to quality healthcare is worthwhile but there are unexpected problems</a:t>
            </a:r>
          </a:p>
          <a:p>
            <a:r>
              <a:rPr lang="en-US" sz="2100"/>
              <a:t>Despite new alternative  payment models costs have not declined and Medicare faces huge shortfalls</a:t>
            </a:r>
          </a:p>
          <a:p>
            <a:r>
              <a:rPr lang="en-US" sz="2100"/>
              <a:t>This will impact reimbursements in the future and impact physicians  income MORE CHANGE COMING</a:t>
            </a:r>
          </a:p>
        </p:txBody>
      </p:sp>
    </p:spTree>
    <p:extLst>
      <p:ext uri="{BB962C8B-B14F-4D97-AF65-F5344CB8AC3E}">
        <p14:creationId xmlns:p14="http://schemas.microsoft.com/office/powerpoint/2010/main" val="210537502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A98F3-8232-40D2-9BE1-CF066F1C2472}"/>
              </a:ext>
            </a:extLst>
          </p:cNvPr>
          <p:cNvSpPr>
            <a:spLocks noGrp="1"/>
          </p:cNvSpPr>
          <p:nvPr>
            <p:ph type="title"/>
          </p:nvPr>
        </p:nvSpPr>
        <p:spPr/>
        <p:txBody>
          <a:bodyPr/>
          <a:lstStyle/>
          <a:p>
            <a:r>
              <a:rPr lang="en-US" dirty="0"/>
              <a:t>More Reading</a:t>
            </a:r>
          </a:p>
        </p:txBody>
      </p:sp>
      <p:sp>
        <p:nvSpPr>
          <p:cNvPr id="3" name="Content Placeholder 2">
            <a:extLst>
              <a:ext uri="{FF2B5EF4-FFF2-40B4-BE49-F238E27FC236}">
                <a16:creationId xmlns:a16="http://schemas.microsoft.com/office/drawing/2014/main" id="{433AA17C-9144-420B-87C4-DA1173A40008}"/>
              </a:ext>
            </a:extLst>
          </p:cNvPr>
          <p:cNvSpPr>
            <a:spLocks noGrp="1"/>
          </p:cNvSpPr>
          <p:nvPr>
            <p:ph idx="1"/>
          </p:nvPr>
        </p:nvSpPr>
        <p:spPr/>
        <p:txBody>
          <a:bodyPr>
            <a:normAutofit fontScale="70000" lnSpcReduction="20000"/>
          </a:bodyPr>
          <a:lstStyle/>
          <a:p>
            <a:r>
              <a:rPr lang="en-US" dirty="0"/>
              <a:t>“Medical Malpractice Lawsuits and their Impact on Physicians,” Pasternack S, Montgomery Medicine December 1990</a:t>
            </a:r>
          </a:p>
          <a:p>
            <a:r>
              <a:rPr lang="en-US" dirty="0"/>
              <a:t>“Physician Burnout: A threat to Health Care Reform” JAMA305:19 May 2011</a:t>
            </a:r>
          </a:p>
          <a:p>
            <a:r>
              <a:rPr lang="en-US" dirty="0"/>
              <a:t>Physician Burnout: </a:t>
            </a:r>
            <a:r>
              <a:rPr lang="en-US" dirty="0" err="1"/>
              <a:t>Hartzband</a:t>
            </a:r>
            <a:r>
              <a:rPr lang="en-US" dirty="0"/>
              <a:t> and </a:t>
            </a:r>
            <a:r>
              <a:rPr lang="en-US" dirty="0" err="1"/>
              <a:t>Groopman</a:t>
            </a:r>
            <a:r>
              <a:rPr lang="en-US" dirty="0"/>
              <a:t>  NEJM May 1,2020</a:t>
            </a:r>
          </a:p>
          <a:p>
            <a:r>
              <a:rPr lang="en-US" dirty="0"/>
              <a:t>Physician Suicidality, Duarte et al JAMA Psychiatry, June 2020</a:t>
            </a:r>
          </a:p>
          <a:p>
            <a:r>
              <a:rPr lang="en-US" dirty="0"/>
              <a:t>“Prevalence of Depression and Suicidal Ideation Among Medical Students”: JAMA 316:21 Dec 2016</a:t>
            </a:r>
          </a:p>
          <a:p>
            <a:r>
              <a:rPr lang="en-US" dirty="0"/>
              <a:t>“Professional Stress Syndrome”  Gardner F and Hall R., Psychosomatics August 1981</a:t>
            </a:r>
          </a:p>
          <a:p>
            <a:r>
              <a:rPr lang="en-US" dirty="0"/>
              <a:t>“Stress and Women Physicians” by M. Bowman M.D.. </a:t>
            </a:r>
          </a:p>
          <a:p>
            <a:r>
              <a:rPr lang="en-US" dirty="0"/>
              <a:t>Suicide Among US Women Physicians    Pitts and Rich, , Am J</a:t>
            </a:r>
          </a:p>
          <a:p>
            <a:pPr marL="0" indent="0">
              <a:buNone/>
            </a:pPr>
            <a:r>
              <a:rPr lang="en-US" dirty="0"/>
              <a:t>    Psychiatry 1979- 136(5) 694-696</a:t>
            </a:r>
          </a:p>
          <a:p>
            <a:r>
              <a:rPr lang="en-US" dirty="0"/>
              <a:t>World Health Organization Suicide Data 2018</a:t>
            </a:r>
          </a:p>
          <a:p>
            <a:endParaRPr lang="en-US" dirty="0"/>
          </a:p>
          <a:p>
            <a:endParaRPr lang="en-US" dirty="0"/>
          </a:p>
        </p:txBody>
      </p:sp>
    </p:spTree>
    <p:extLst>
      <p:ext uri="{BB962C8B-B14F-4D97-AF65-F5344CB8AC3E}">
        <p14:creationId xmlns:p14="http://schemas.microsoft.com/office/powerpoint/2010/main" val="105768664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EF87F-981B-4153-B351-EAF321143B9D}"/>
              </a:ext>
            </a:extLst>
          </p:cNvPr>
          <p:cNvSpPr>
            <a:spLocks noGrp="1"/>
          </p:cNvSpPr>
          <p:nvPr>
            <p:ph type="title"/>
          </p:nvPr>
        </p:nvSpPr>
        <p:spPr/>
        <p:txBody>
          <a:bodyPr/>
          <a:lstStyle/>
          <a:p>
            <a:pPr algn="ctr"/>
            <a:r>
              <a:rPr lang="en-US" b="1" dirty="0"/>
              <a:t>More Reading</a:t>
            </a:r>
          </a:p>
        </p:txBody>
      </p:sp>
      <p:sp>
        <p:nvSpPr>
          <p:cNvPr id="3" name="Content Placeholder 2">
            <a:extLst>
              <a:ext uri="{FF2B5EF4-FFF2-40B4-BE49-F238E27FC236}">
                <a16:creationId xmlns:a16="http://schemas.microsoft.com/office/drawing/2014/main" id="{5D93CAD8-DD7C-4D14-BBE4-EA6CDC71D6BE}"/>
              </a:ext>
            </a:extLst>
          </p:cNvPr>
          <p:cNvSpPr>
            <a:spLocks noGrp="1"/>
          </p:cNvSpPr>
          <p:nvPr>
            <p:ph idx="1"/>
          </p:nvPr>
        </p:nvSpPr>
        <p:spPr/>
        <p:txBody>
          <a:bodyPr>
            <a:normAutofit fontScale="85000" lnSpcReduction="20000"/>
          </a:bodyPr>
          <a:lstStyle/>
          <a:p>
            <a:endParaRPr lang="en-US" dirty="0"/>
          </a:p>
          <a:p>
            <a:r>
              <a:rPr lang="en-US" dirty="0"/>
              <a:t>Stress In Medical Practice, Pasternack, S. Georgetown Medical Bull. Winter 1986</a:t>
            </a:r>
          </a:p>
          <a:p>
            <a:r>
              <a:rPr lang="en-US" dirty="0"/>
              <a:t>“Stress and Litigation,” Charles, S and Frisch P, Oxford Univ Press,2005</a:t>
            </a:r>
          </a:p>
          <a:p>
            <a:r>
              <a:rPr lang="en-US" dirty="0"/>
              <a:t>Survey Results of  PBCMS  COVID- 19,On Call Magazine June 2020</a:t>
            </a:r>
          </a:p>
          <a:p>
            <a:r>
              <a:rPr lang="en-US" dirty="0"/>
              <a:t>The Loss of Social Connectedness as a Major Contributor  to Physician Burnout, Southwick and Southwick , JAMA Psychiatry  Feb. 19, 2020</a:t>
            </a:r>
          </a:p>
          <a:p>
            <a:r>
              <a:rPr lang="en-US" dirty="0"/>
              <a:t>“ The Stress Concept”, Selye, H, in Stress Research, Ed. By Cooper C, John Wiley &amp; Sons, 198</a:t>
            </a:r>
          </a:p>
          <a:p>
            <a:r>
              <a:rPr lang="en-US" dirty="0"/>
              <a:t>Taming Stress, Scientific American  September 2003</a:t>
            </a:r>
          </a:p>
          <a:p>
            <a:endParaRPr lang="en-US" dirty="0"/>
          </a:p>
        </p:txBody>
      </p:sp>
    </p:spTree>
    <p:extLst>
      <p:ext uri="{BB962C8B-B14F-4D97-AF65-F5344CB8AC3E}">
        <p14:creationId xmlns:p14="http://schemas.microsoft.com/office/powerpoint/2010/main" val="290851882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79836-EBA5-4938-8AB3-336FEB217EC8}"/>
              </a:ext>
            </a:extLst>
          </p:cNvPr>
          <p:cNvSpPr>
            <a:spLocks noGrp="1"/>
          </p:cNvSpPr>
          <p:nvPr>
            <p:ph type="title"/>
          </p:nvPr>
        </p:nvSpPr>
        <p:spPr/>
        <p:txBody>
          <a:bodyPr/>
          <a:lstStyle/>
          <a:p>
            <a:r>
              <a:rPr lang="en-US" dirty="0"/>
              <a:t>More  Reading	</a:t>
            </a:r>
          </a:p>
        </p:txBody>
      </p:sp>
      <p:sp>
        <p:nvSpPr>
          <p:cNvPr id="3" name="Content Placeholder 2">
            <a:extLst>
              <a:ext uri="{FF2B5EF4-FFF2-40B4-BE49-F238E27FC236}">
                <a16:creationId xmlns:a16="http://schemas.microsoft.com/office/drawing/2014/main" id="{F30E6ECD-5E85-4259-B5A5-891B55945E81}"/>
              </a:ext>
            </a:extLst>
          </p:cNvPr>
          <p:cNvSpPr>
            <a:spLocks noGrp="1"/>
          </p:cNvSpPr>
          <p:nvPr>
            <p:ph idx="1"/>
          </p:nvPr>
        </p:nvSpPr>
        <p:spPr/>
        <p:txBody>
          <a:bodyPr/>
          <a:lstStyle/>
          <a:p>
            <a:r>
              <a:rPr lang="en-US" dirty="0"/>
              <a:t>Physician Burnout: Contributors consequences and solution,  West </a:t>
            </a:r>
            <a:r>
              <a:rPr lang="en-US" dirty="0" err="1"/>
              <a:t>Dyrbye</a:t>
            </a:r>
            <a:r>
              <a:rPr lang="en-US" dirty="0"/>
              <a:t> and </a:t>
            </a:r>
            <a:r>
              <a:rPr lang="en-US" dirty="0" err="1"/>
              <a:t>Shanafelt</a:t>
            </a:r>
            <a:r>
              <a:rPr lang="en-US" dirty="0"/>
              <a:t>  J. Intern Med 2018, 283:516-529</a:t>
            </a:r>
          </a:p>
          <a:p>
            <a:r>
              <a:rPr lang="en-US" dirty="0"/>
              <a:t> Healing the Professional Culture of Medicine, </a:t>
            </a:r>
            <a:r>
              <a:rPr lang="en-US" dirty="0" err="1"/>
              <a:t>Shanafelt</a:t>
            </a:r>
            <a:r>
              <a:rPr lang="en-US" dirty="0"/>
              <a:t>, Schein et al, Mayo Clin Proc 2019: 94(8)1556-1566</a:t>
            </a:r>
          </a:p>
          <a:p>
            <a:endParaRPr lang="en-US" dirty="0"/>
          </a:p>
        </p:txBody>
      </p:sp>
    </p:spTree>
    <p:extLst>
      <p:ext uri="{BB962C8B-B14F-4D97-AF65-F5344CB8AC3E}">
        <p14:creationId xmlns:p14="http://schemas.microsoft.com/office/powerpoint/2010/main" val="1928401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16597"/>
            <a:ext cx="548639"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59" y="613954"/>
            <a:ext cx="8180615"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A0A600-49BC-4FA6-83CD-EDF73012AC38}"/>
              </a:ext>
            </a:extLst>
          </p:cNvPr>
          <p:cNvSpPr>
            <a:spLocks noGrp="1"/>
          </p:cNvSpPr>
          <p:nvPr>
            <p:ph type="title"/>
          </p:nvPr>
        </p:nvSpPr>
        <p:spPr>
          <a:xfrm>
            <a:off x="782723" y="809898"/>
            <a:ext cx="7457037" cy="1554480"/>
          </a:xfrm>
        </p:spPr>
        <p:txBody>
          <a:bodyPr anchor="ctr">
            <a:normAutofit/>
          </a:bodyPr>
          <a:lstStyle/>
          <a:p>
            <a:r>
              <a:rPr lang="en-US" sz="3900"/>
              <a:t>BUT THERE ARE WAYS TO IMPROVE YOUR QUALITY OF  WORK AND LIFE</a:t>
            </a:r>
          </a:p>
        </p:txBody>
      </p:sp>
      <p:sp>
        <p:nvSpPr>
          <p:cNvPr id="3" name="Content Placeholder 2">
            <a:extLst>
              <a:ext uri="{FF2B5EF4-FFF2-40B4-BE49-F238E27FC236}">
                <a16:creationId xmlns:a16="http://schemas.microsoft.com/office/drawing/2014/main" id="{F13D9935-4437-4E44-A570-56F41531209B}"/>
              </a:ext>
            </a:extLst>
          </p:cNvPr>
          <p:cNvSpPr>
            <a:spLocks noGrp="1"/>
          </p:cNvSpPr>
          <p:nvPr>
            <p:ph idx="1"/>
          </p:nvPr>
        </p:nvSpPr>
        <p:spPr>
          <a:xfrm>
            <a:off x="783771" y="3017522"/>
            <a:ext cx="7455989" cy="3124658"/>
          </a:xfrm>
        </p:spPr>
        <p:txBody>
          <a:bodyPr anchor="ctr">
            <a:normAutofit/>
          </a:bodyPr>
          <a:lstStyle/>
          <a:p>
            <a:r>
              <a:rPr lang="en-US" sz="2100" dirty="0"/>
              <a:t>My goal today is to help you improve how you think about  these issues</a:t>
            </a:r>
          </a:p>
          <a:p>
            <a:r>
              <a:rPr lang="en-US" sz="2100" dirty="0"/>
              <a:t>To help you improve  your  coping skills</a:t>
            </a:r>
          </a:p>
          <a:p>
            <a:r>
              <a:rPr lang="en-US" sz="2100" dirty="0"/>
              <a:t>To improve how you engage institutional problems</a:t>
            </a:r>
          </a:p>
          <a:p>
            <a:r>
              <a:rPr lang="en-US" sz="2100" dirty="0"/>
              <a:t>To improve how to  interact with patients and get patients education about how to be patients</a:t>
            </a:r>
          </a:p>
          <a:p>
            <a:endParaRPr lang="en-US" sz="21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8650" y="6485313"/>
            <a:ext cx="78867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4525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1022350"/>
            <a:ext cx="532209"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837744"/>
            <a:ext cx="302419"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5" y="640894"/>
            <a:ext cx="126206"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635716"/>
            <a:ext cx="246459"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1" y="635715"/>
            <a:ext cx="8180897"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6D40C4F1-3AED-445B-9854-D97FB25B0148}"/>
              </a:ext>
            </a:extLst>
          </p:cNvPr>
          <p:cNvSpPr>
            <a:spLocks noGrp="1"/>
          </p:cNvSpPr>
          <p:nvPr>
            <p:ph type="title"/>
          </p:nvPr>
        </p:nvSpPr>
        <p:spPr>
          <a:xfrm>
            <a:off x="718879" y="800392"/>
            <a:ext cx="7698523" cy="1212102"/>
          </a:xfrm>
        </p:spPr>
        <p:txBody>
          <a:bodyPr>
            <a:normAutofit/>
          </a:bodyPr>
          <a:lstStyle/>
          <a:p>
            <a:r>
              <a:rPr lang="en-US" sz="3500">
                <a:solidFill>
                  <a:srgbClr val="FFFFFF"/>
                </a:solidFill>
              </a:rPr>
              <a:t> Major Issues taken Up  today	</a:t>
            </a:r>
          </a:p>
        </p:txBody>
      </p:sp>
      <p:sp>
        <p:nvSpPr>
          <p:cNvPr id="3" name="Content Placeholder 2">
            <a:extLst>
              <a:ext uri="{FF2B5EF4-FFF2-40B4-BE49-F238E27FC236}">
                <a16:creationId xmlns:a16="http://schemas.microsoft.com/office/drawing/2014/main" id="{98079CEF-5152-4FE9-942C-4998DC0CFF1F}"/>
              </a:ext>
            </a:extLst>
          </p:cNvPr>
          <p:cNvSpPr>
            <a:spLocks noGrp="1"/>
          </p:cNvSpPr>
          <p:nvPr>
            <p:ph idx="1"/>
          </p:nvPr>
        </p:nvSpPr>
        <p:spPr>
          <a:xfrm>
            <a:off x="1025718" y="2490436"/>
            <a:ext cx="7281746" cy="3567173"/>
          </a:xfrm>
        </p:spPr>
        <p:txBody>
          <a:bodyPr anchor="ctr">
            <a:normAutofit/>
          </a:bodyPr>
          <a:lstStyle/>
          <a:p>
            <a:r>
              <a:rPr lang="en-US" sz="2100" b="1" dirty="0"/>
              <a:t>How do we understand  factors that foster burnout and physician suicide</a:t>
            </a:r>
          </a:p>
          <a:p>
            <a:r>
              <a:rPr lang="en-US" sz="2100" b="1" dirty="0"/>
              <a:t>What can we do as individuals to improve out ability to cope with work stress and frustration and enjoy our work?</a:t>
            </a:r>
          </a:p>
          <a:p>
            <a:r>
              <a:rPr lang="en-US" sz="2100" b="1" dirty="0"/>
              <a:t>What changes can we seek in the organizations within which we work to improve the work environment and  improve our work.  </a:t>
            </a:r>
          </a:p>
          <a:p>
            <a:r>
              <a:rPr lang="en-US" sz="2100" b="1" dirty="0"/>
              <a:t>How can we help patient’s handle the changes, so they are easier to work with- they must understand our limits Patient re-education a necessity</a:t>
            </a:r>
          </a:p>
        </p:txBody>
      </p:sp>
    </p:spTree>
    <p:extLst>
      <p:ext uri="{BB962C8B-B14F-4D97-AF65-F5344CB8AC3E}">
        <p14:creationId xmlns:p14="http://schemas.microsoft.com/office/powerpoint/2010/main" val="2977954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A688C-77A0-4562-BC2B-7B1401AADADF}"/>
              </a:ext>
            </a:extLst>
          </p:cNvPr>
          <p:cNvSpPr>
            <a:spLocks noGrp="1"/>
          </p:cNvSpPr>
          <p:nvPr>
            <p:ph type="title"/>
          </p:nvPr>
        </p:nvSpPr>
        <p:spPr>
          <a:xfrm>
            <a:off x="628650" y="381001"/>
            <a:ext cx="7886700" cy="381000"/>
          </a:xfrm>
        </p:spPr>
        <p:txBody>
          <a:bodyPr>
            <a:normAutofit fontScale="90000"/>
          </a:bodyPr>
          <a:lstStyle/>
          <a:p>
            <a:pPr algn="ctr"/>
            <a:r>
              <a:rPr lang="en-US" sz="3200" dirty="0"/>
              <a:t>THE BIG PICTURE</a:t>
            </a:r>
          </a:p>
        </p:txBody>
      </p:sp>
      <p:pic>
        <p:nvPicPr>
          <p:cNvPr id="9" name="Content Placeholder 8" descr="Diagram&#10;&#10;Description automatically generated">
            <a:extLst>
              <a:ext uri="{FF2B5EF4-FFF2-40B4-BE49-F238E27FC236}">
                <a16:creationId xmlns:a16="http://schemas.microsoft.com/office/drawing/2014/main" id="{47FC18BD-F67D-4011-BA6D-EE7F76D7B34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28650" y="685800"/>
            <a:ext cx="7886700" cy="7315200"/>
          </a:xfrm>
        </p:spPr>
      </p:pic>
    </p:spTree>
    <p:extLst>
      <p:ext uri="{BB962C8B-B14F-4D97-AF65-F5344CB8AC3E}">
        <p14:creationId xmlns:p14="http://schemas.microsoft.com/office/powerpoint/2010/main" val="1349116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16">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00C188-2DAC-428B-9B7E-6F5B50F7A060}"/>
              </a:ext>
            </a:extLst>
          </p:cNvPr>
          <p:cNvSpPr>
            <a:spLocks noGrp="1"/>
          </p:cNvSpPr>
          <p:nvPr>
            <p:ph type="title"/>
          </p:nvPr>
        </p:nvSpPr>
        <p:spPr>
          <a:xfrm>
            <a:off x="606478" y="386930"/>
            <a:ext cx="6927525" cy="1188950"/>
          </a:xfrm>
        </p:spPr>
        <p:txBody>
          <a:bodyPr anchor="b">
            <a:normAutofit/>
          </a:bodyPr>
          <a:lstStyle/>
          <a:p>
            <a:r>
              <a:rPr lang="en-US" sz="4700"/>
              <a:t>The  Spectrum of Stress</a:t>
            </a:r>
          </a:p>
        </p:txBody>
      </p:sp>
      <p:grpSp>
        <p:nvGrpSpPr>
          <p:cNvPr id="26" name="Group 18">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998368"/>
            <a:ext cx="8771274" cy="782176"/>
            <a:chOff x="-2" y="1998368"/>
            <a:chExt cx="11695083" cy="782176"/>
          </a:xfrm>
        </p:grpSpPr>
        <p:sp>
          <p:nvSpPr>
            <p:cNvPr id="27" name="Rectangle 19">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0">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2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D9F29CB-6FA2-4FD2-B553-F32D3B712A1F}"/>
              </a:ext>
            </a:extLst>
          </p:cNvPr>
          <p:cNvSpPr>
            <a:spLocks noGrp="1"/>
          </p:cNvSpPr>
          <p:nvPr>
            <p:ph idx="1"/>
          </p:nvPr>
        </p:nvSpPr>
        <p:spPr>
          <a:xfrm>
            <a:off x="595245" y="2599509"/>
            <a:ext cx="7607751" cy="3435531"/>
          </a:xfrm>
        </p:spPr>
        <p:txBody>
          <a:bodyPr anchor="ctr">
            <a:normAutofit/>
          </a:bodyPr>
          <a:lstStyle/>
          <a:p>
            <a:r>
              <a:rPr lang="en-US" sz="2400" b="1" dirty="0"/>
              <a:t>The stress of daily life- usual frustrations, traffic jams, deadlines, COVID all tax your tolerance</a:t>
            </a:r>
          </a:p>
          <a:p>
            <a:r>
              <a:rPr lang="en-US" sz="2400" b="1" dirty="0"/>
              <a:t>“Slings and Arrows of outrageous fortune” – major losses, illnesses, deaths, serious  disappointment trigger adverse psycho-endocrine events-life change units</a:t>
            </a:r>
          </a:p>
          <a:p>
            <a:r>
              <a:rPr lang="en-US" sz="2400" b="1" dirty="0"/>
              <a:t>Acute  and Post traumatic Stress Disorders after   overwhelming events like 911 or COVID</a:t>
            </a:r>
          </a:p>
          <a:p>
            <a:r>
              <a:rPr lang="en-US" sz="2400" b="1" dirty="0"/>
              <a:t>MILD……………..Moderate ……………..Severe………….</a:t>
            </a:r>
          </a:p>
          <a:p>
            <a:endParaRPr lang="en-US" sz="2100" dirty="0"/>
          </a:p>
        </p:txBody>
      </p:sp>
    </p:spTree>
    <p:extLst>
      <p:ext uri="{BB962C8B-B14F-4D97-AF65-F5344CB8AC3E}">
        <p14:creationId xmlns:p14="http://schemas.microsoft.com/office/powerpoint/2010/main" val="854002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16597"/>
            <a:ext cx="548639" cy="673460"/>
            <a:chOff x="3940602" y="308034"/>
            <a:chExt cx="2116791" cy="3428999"/>
          </a:xfrm>
          <a:solidFill>
            <a:schemeClr val="accent4"/>
          </a:solidFill>
        </p:grpSpPr>
        <p:sp>
          <p:nvSpPr>
            <p:cNvPr id="25" name="Rectangle 24">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28">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59" y="613954"/>
            <a:ext cx="8180615"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2723" y="809898"/>
            <a:ext cx="7457037" cy="1554480"/>
          </a:xfrm>
        </p:spPr>
        <p:txBody>
          <a:bodyPr anchor="ctr">
            <a:normAutofit/>
          </a:bodyPr>
          <a:lstStyle/>
          <a:p>
            <a:r>
              <a:rPr lang="en-US" sz="4200" b="1"/>
              <a:t>Two USUAL SOURCES OF STRESS</a:t>
            </a:r>
          </a:p>
        </p:txBody>
      </p:sp>
      <p:sp>
        <p:nvSpPr>
          <p:cNvPr id="3" name="Content Placeholder 2"/>
          <p:cNvSpPr>
            <a:spLocks noGrp="1"/>
          </p:cNvSpPr>
          <p:nvPr>
            <p:ph idx="1"/>
          </p:nvPr>
        </p:nvSpPr>
        <p:spPr>
          <a:xfrm>
            <a:off x="783771" y="3017522"/>
            <a:ext cx="7455989" cy="3124658"/>
          </a:xfrm>
        </p:spPr>
        <p:txBody>
          <a:bodyPr anchor="ctr">
            <a:normAutofit/>
          </a:bodyPr>
          <a:lstStyle/>
          <a:p>
            <a:r>
              <a:rPr lang="en-US" sz="2100" b="1" dirty="0"/>
              <a:t>EXTERNAL Stresses from work, family problems, financial losses, illness and death of  family or friends</a:t>
            </a:r>
            <a:r>
              <a:rPr lang="en-US" sz="2100" dirty="0"/>
              <a:t>- </a:t>
            </a:r>
          </a:p>
          <a:p>
            <a:r>
              <a:rPr lang="en-US" sz="2100" b="1" dirty="0"/>
              <a:t>INTERNAL Stresses  due to our inner conflicts, instincts, self imposed pressures and  unrealistic expectations  </a:t>
            </a:r>
            <a:endParaRPr lang="en-US" sz="2100" dirty="0"/>
          </a:p>
          <a:p>
            <a:pPr marL="0" indent="0">
              <a:buNone/>
            </a:pPr>
            <a:endParaRPr lang="en-US" sz="2100" b="1" dirty="0"/>
          </a:p>
        </p:txBody>
      </p:sp>
      <p:cxnSp>
        <p:nvCxnSpPr>
          <p:cNvPr id="31" name="Straight Connector 30">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8650" y="6485313"/>
            <a:ext cx="78867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6946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35ADAF7-9BEB-4FA3-AE9F-4CF47620EB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6A3C7452-0FD1-4EBF-BF29-43B84EFECD3D}"/>
              </a:ext>
            </a:extLst>
          </p:cNvPr>
          <p:cNvSpPr>
            <a:spLocks noGrp="1"/>
          </p:cNvSpPr>
          <p:nvPr>
            <p:ph type="title"/>
          </p:nvPr>
        </p:nvSpPr>
        <p:spPr>
          <a:xfrm>
            <a:off x="374735" y="431212"/>
            <a:ext cx="2565229" cy="1906317"/>
          </a:xfrm>
        </p:spPr>
        <p:txBody>
          <a:bodyPr>
            <a:normAutofit/>
          </a:bodyPr>
          <a:lstStyle/>
          <a:p>
            <a:pPr algn="ctr"/>
            <a:r>
              <a:rPr lang="en-US" sz="2400" b="1" dirty="0"/>
              <a:t>Five Top External Stressors and Challenge to Cope </a:t>
            </a:r>
            <a:r>
              <a:rPr lang="en-US" sz="2400" b="1" dirty="0" err="1"/>
              <a:t>Transformationally</a:t>
            </a:r>
            <a:endParaRPr lang="en-US" sz="2400" b="1" dirty="0"/>
          </a:p>
        </p:txBody>
      </p:sp>
      <p:sp>
        <p:nvSpPr>
          <p:cNvPr id="19" name="Rectangle 18">
            <a:extLst>
              <a:ext uri="{FF2B5EF4-FFF2-40B4-BE49-F238E27FC236}">
                <a16:creationId xmlns:a16="http://schemas.microsoft.com/office/drawing/2014/main" id="{57BB0BA7-0383-4937-8874-B01AAA08E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68743"/>
            <a:ext cx="3232716" cy="4089257"/>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D006C4B3-411E-4B28-8EC7-C078F6041ACF}"/>
              </a:ext>
            </a:extLst>
          </p:cNvPr>
          <p:cNvPicPr>
            <a:picLocks noChangeAspect="1"/>
          </p:cNvPicPr>
          <p:nvPr/>
        </p:nvPicPr>
        <p:blipFill>
          <a:blip r:embed="rId2"/>
          <a:stretch>
            <a:fillRect/>
          </a:stretch>
        </p:blipFill>
        <p:spPr>
          <a:xfrm>
            <a:off x="264452" y="3981949"/>
            <a:ext cx="2703812" cy="1662844"/>
          </a:xfrm>
          <a:prstGeom prst="rect">
            <a:avLst/>
          </a:prstGeom>
        </p:spPr>
      </p:pic>
      <p:sp>
        <p:nvSpPr>
          <p:cNvPr id="21" name="Rectangle 20">
            <a:extLst>
              <a:ext uri="{FF2B5EF4-FFF2-40B4-BE49-F238E27FC236}">
                <a16:creationId xmlns:a16="http://schemas.microsoft.com/office/drawing/2014/main" id="{ACD3AB31-A71C-4414-BA05-CF667CBA3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89945" y="3404996"/>
            <a:ext cx="6858002" cy="4800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graphicFrame>
        <p:nvGraphicFramePr>
          <p:cNvPr id="5" name="Content Placeholder 2">
            <a:extLst>
              <a:ext uri="{FF2B5EF4-FFF2-40B4-BE49-F238E27FC236}">
                <a16:creationId xmlns:a16="http://schemas.microsoft.com/office/drawing/2014/main" id="{6AA298DF-7DD8-4736-8BDB-5BF2A8AC5DAE}"/>
              </a:ext>
            </a:extLst>
          </p:cNvPr>
          <p:cNvGraphicFramePr>
            <a:graphicFrameLocks noGrp="1"/>
          </p:cNvGraphicFramePr>
          <p:nvPr>
            <p:ph idx="1"/>
            <p:extLst>
              <p:ext uri="{D42A27DB-BD31-4B8C-83A1-F6EECF244321}">
                <p14:modId xmlns:p14="http://schemas.microsoft.com/office/powerpoint/2010/main" val="898980233"/>
              </p:ext>
            </p:extLst>
          </p:nvPr>
        </p:nvGraphicFramePr>
        <p:xfrm>
          <a:off x="4020132" y="678955"/>
          <a:ext cx="4189836" cy="54097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73304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7D1B0-D101-4392-876D-7EFC2F4FDA85}"/>
              </a:ext>
            </a:extLst>
          </p:cNvPr>
          <p:cNvSpPr>
            <a:spLocks noGrp="1"/>
          </p:cNvSpPr>
          <p:nvPr>
            <p:ph type="title"/>
          </p:nvPr>
        </p:nvSpPr>
        <p:spPr/>
        <p:txBody>
          <a:bodyPr/>
          <a:lstStyle/>
          <a:p>
            <a:r>
              <a:rPr lang="en-US" dirty="0"/>
              <a:t>Burnout Assessment		</a:t>
            </a:r>
          </a:p>
        </p:txBody>
      </p:sp>
      <p:sp>
        <p:nvSpPr>
          <p:cNvPr id="3" name="Content Placeholder 2">
            <a:extLst>
              <a:ext uri="{FF2B5EF4-FFF2-40B4-BE49-F238E27FC236}">
                <a16:creationId xmlns:a16="http://schemas.microsoft.com/office/drawing/2014/main" id="{839EC25A-BFAC-405C-930A-8379DD61E999}"/>
              </a:ext>
            </a:extLst>
          </p:cNvPr>
          <p:cNvSpPr>
            <a:spLocks noGrp="1"/>
          </p:cNvSpPr>
          <p:nvPr>
            <p:ph idx="1"/>
          </p:nvPr>
        </p:nvSpPr>
        <p:spPr/>
        <p:txBody>
          <a:bodyPr/>
          <a:lstStyle/>
          <a:p>
            <a:r>
              <a:rPr lang="en-US" dirty="0"/>
              <a:t>Take the Maslach Test</a:t>
            </a:r>
          </a:p>
          <a:p>
            <a:r>
              <a:rPr lang="en-US" dirty="0"/>
              <a:t>Consider your scores- </a:t>
            </a:r>
          </a:p>
        </p:txBody>
      </p:sp>
    </p:spTree>
    <p:extLst>
      <p:ext uri="{BB962C8B-B14F-4D97-AF65-F5344CB8AC3E}">
        <p14:creationId xmlns:p14="http://schemas.microsoft.com/office/powerpoint/2010/main" val="23378178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8333BA-AE6E-427A-9B16-A39C8073F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960686-0379-4570-9A88-2937DCB272BC}"/>
              </a:ext>
            </a:extLst>
          </p:cNvPr>
          <p:cNvSpPr>
            <a:spLocks noGrp="1"/>
          </p:cNvSpPr>
          <p:nvPr>
            <p:ph type="title"/>
          </p:nvPr>
        </p:nvSpPr>
        <p:spPr>
          <a:xfrm>
            <a:off x="628650" y="631825"/>
            <a:ext cx="7886700" cy="1325563"/>
          </a:xfrm>
        </p:spPr>
        <p:txBody>
          <a:bodyPr>
            <a:normAutofit/>
          </a:bodyPr>
          <a:lstStyle/>
          <a:p>
            <a:pPr algn="ctr"/>
            <a:r>
              <a:rPr lang="en-US" dirty="0"/>
              <a:t>A Case In Point A Stressed Physician  Dr. K.</a:t>
            </a:r>
          </a:p>
        </p:txBody>
      </p:sp>
      <p:sp>
        <p:nvSpPr>
          <p:cNvPr id="3" name="Content Placeholder 2">
            <a:extLst>
              <a:ext uri="{FF2B5EF4-FFF2-40B4-BE49-F238E27FC236}">
                <a16:creationId xmlns:a16="http://schemas.microsoft.com/office/drawing/2014/main" id="{ECDE8F3A-DC1F-4729-B4CC-1A6866D81297}"/>
              </a:ext>
            </a:extLst>
          </p:cNvPr>
          <p:cNvSpPr>
            <a:spLocks noGrp="1"/>
          </p:cNvSpPr>
          <p:nvPr>
            <p:ph idx="1"/>
          </p:nvPr>
        </p:nvSpPr>
        <p:spPr>
          <a:xfrm>
            <a:off x="628650" y="2057400"/>
            <a:ext cx="7886700" cy="3871762"/>
          </a:xfrm>
        </p:spPr>
        <p:txBody>
          <a:bodyPr>
            <a:normAutofit/>
          </a:bodyPr>
          <a:lstStyle/>
          <a:p>
            <a:r>
              <a:rPr lang="en-US" sz="1900" dirty="0"/>
              <a:t> Dr. K  was a 45 year-old board certified specialist who sought help because he felt stressed out. He  worked in the outpatient  clinic of a busy hospital based  healthcare group</a:t>
            </a:r>
          </a:p>
          <a:p>
            <a:r>
              <a:rPr lang="en-US" sz="1900" dirty="0"/>
              <a:t>He never seemed to be able to catch up even if he took case files home to complete.  Working at home  upset his  wife and children as he had no time for them at night. He felt betrayed - what he worked so hard for was so bad </a:t>
            </a:r>
          </a:p>
          <a:p>
            <a:r>
              <a:rPr lang="en-US" sz="1900" dirty="0"/>
              <a:t>He felt he just had too many things to do. He first tried to see a few  less patients hoping that would solve the problem but it didn’t. </a:t>
            </a:r>
          </a:p>
          <a:p>
            <a:r>
              <a:rPr lang="en-US" sz="1900" dirty="0"/>
              <a:t>He watched You  Tube video on stress management and time management and tried Yoga, with little  benefit</a:t>
            </a:r>
          </a:p>
          <a:p>
            <a:r>
              <a:rPr lang="en-US" sz="1900" dirty="0"/>
              <a:t>He began to resent work- had other symptoms- first step on way to burnout indicating a need  for an assessment</a:t>
            </a:r>
          </a:p>
          <a:p>
            <a:endParaRPr lang="en-US" sz="1900" dirty="0"/>
          </a:p>
        </p:txBody>
      </p:sp>
    </p:spTree>
    <p:extLst>
      <p:ext uri="{BB962C8B-B14F-4D97-AF65-F5344CB8AC3E}">
        <p14:creationId xmlns:p14="http://schemas.microsoft.com/office/powerpoint/2010/main" val="32960390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62542EEC-4F7C-4AE2-933E-EAC8EB3FA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493858-75AD-4400-81AD-9BC59B9C53C6}"/>
              </a:ext>
            </a:extLst>
          </p:cNvPr>
          <p:cNvSpPr>
            <a:spLocks noGrp="1"/>
          </p:cNvSpPr>
          <p:nvPr>
            <p:ph type="title"/>
          </p:nvPr>
        </p:nvSpPr>
        <p:spPr>
          <a:xfrm>
            <a:off x="5281392" y="3113415"/>
            <a:ext cx="3027250" cy="2387600"/>
          </a:xfrm>
        </p:spPr>
        <p:txBody>
          <a:bodyPr vert="horz" lIns="91440" tIns="45720" rIns="91440" bIns="45720" rtlCol="0" anchor="t">
            <a:normAutofit/>
          </a:bodyPr>
          <a:lstStyle/>
          <a:p>
            <a:r>
              <a:rPr lang="en-US" sz="4700"/>
              <a:t>Oldenburg Burnout Scale</a:t>
            </a:r>
          </a:p>
        </p:txBody>
      </p:sp>
      <p:sp>
        <p:nvSpPr>
          <p:cNvPr id="26" name="Rectangle 25">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120747"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2618" y="391886"/>
            <a:ext cx="4507024"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Table&#10;&#10;Description automatically generated">
            <a:extLst>
              <a:ext uri="{FF2B5EF4-FFF2-40B4-BE49-F238E27FC236}">
                <a16:creationId xmlns:a16="http://schemas.microsoft.com/office/drawing/2014/main" id="{A61984CE-6408-4C5C-8F5E-F236293B2511}"/>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r="1343" b="-3"/>
          <a:stretch/>
        </p:blipFill>
        <p:spPr>
          <a:xfrm>
            <a:off x="550130" y="666728"/>
            <a:ext cx="4152001" cy="5465791"/>
          </a:xfrm>
          <a:prstGeom prst="rect">
            <a:avLst/>
          </a:prstGeom>
        </p:spPr>
      </p:pic>
      <p:grpSp>
        <p:nvGrpSpPr>
          <p:cNvPr id="30" name="Group 29">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95358" y="3154317"/>
            <a:ext cx="548639" cy="673460"/>
            <a:chOff x="3940602" y="308034"/>
            <a:chExt cx="2116791" cy="3428999"/>
          </a:xfrm>
          <a:solidFill>
            <a:schemeClr val="accent4"/>
          </a:solidFill>
        </p:grpSpPr>
        <p:sp>
          <p:nvSpPr>
            <p:cNvPr id="31" name="Rectangle 30">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0696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87A57295-2710-4920-B99A-4D1FA03A62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8067929-4D33-4306-9E2F-67C49CDDB5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0050" y="465745"/>
            <a:ext cx="8343900" cy="5639435"/>
          </a:xfrm>
          <a:prstGeom prst="rect">
            <a:avLst/>
          </a:prstGeom>
          <a:solidFill>
            <a:schemeClr val="tx1">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163B48-85CA-4DE7-B634-CDADBFEF7AE8}"/>
              </a:ext>
            </a:extLst>
          </p:cNvPr>
          <p:cNvSpPr>
            <a:spLocks noGrp="1"/>
          </p:cNvSpPr>
          <p:nvPr>
            <p:ph type="title"/>
          </p:nvPr>
        </p:nvSpPr>
        <p:spPr>
          <a:xfrm>
            <a:off x="628650" y="894027"/>
            <a:ext cx="2620771" cy="4782873"/>
          </a:xfrm>
        </p:spPr>
        <p:txBody>
          <a:bodyPr>
            <a:normAutofit/>
          </a:bodyPr>
          <a:lstStyle/>
          <a:p>
            <a:pPr algn="r"/>
            <a:r>
              <a:rPr lang="en-US" sz="4100">
                <a:solidFill>
                  <a:schemeClr val="bg1"/>
                </a:solidFill>
              </a:rPr>
              <a:t>Educational Objectives</a:t>
            </a:r>
          </a:p>
        </p:txBody>
      </p:sp>
      <p:cxnSp>
        <p:nvCxnSpPr>
          <p:cNvPr id="24" name="Straight Connector 23">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15" name="Content Placeholder 2">
            <a:extLst>
              <a:ext uri="{FF2B5EF4-FFF2-40B4-BE49-F238E27FC236}">
                <a16:creationId xmlns:a16="http://schemas.microsoft.com/office/drawing/2014/main" id="{E50D6141-BB19-4D31-80C0-7725BA2773BB}"/>
              </a:ext>
            </a:extLst>
          </p:cNvPr>
          <p:cNvSpPr>
            <a:spLocks noGrp="1"/>
          </p:cNvSpPr>
          <p:nvPr>
            <p:ph idx="1"/>
          </p:nvPr>
        </p:nvSpPr>
        <p:spPr>
          <a:xfrm>
            <a:off x="3732024" y="894027"/>
            <a:ext cx="4783326" cy="4782873"/>
          </a:xfrm>
        </p:spPr>
        <p:txBody>
          <a:bodyPr anchor="ctr">
            <a:normAutofit fontScale="85000" lnSpcReduction="10000"/>
          </a:bodyPr>
          <a:lstStyle/>
          <a:p>
            <a:pPr marL="0" indent="0">
              <a:buNone/>
            </a:pPr>
            <a:r>
              <a:rPr lang="en-US" sz="2400" dirty="0">
                <a:solidFill>
                  <a:schemeClr val="bg1"/>
                </a:solidFill>
              </a:rPr>
              <a:t>Learning Objectives:</a:t>
            </a:r>
          </a:p>
          <a:p>
            <a:pPr marL="0" indent="0">
              <a:buNone/>
            </a:pPr>
            <a:r>
              <a:rPr lang="en-US" sz="2400" dirty="0">
                <a:solidFill>
                  <a:schemeClr val="bg1"/>
                </a:solidFill>
              </a:rPr>
              <a:t>1. Identify  major changes in  healthcare  and areas of conflict between physicians and healthcare organizations regarding priorities and changes.</a:t>
            </a:r>
          </a:p>
          <a:p>
            <a:pPr marL="0" indent="0">
              <a:buNone/>
            </a:pPr>
            <a:r>
              <a:rPr lang="en-US" sz="2400" dirty="0">
                <a:solidFill>
                  <a:schemeClr val="bg1"/>
                </a:solidFill>
              </a:rPr>
              <a:t>2. Identify  sources of Stress</a:t>
            </a:r>
          </a:p>
          <a:p>
            <a:pPr marL="0" indent="0">
              <a:buNone/>
            </a:pPr>
            <a:r>
              <a:rPr lang="en-US" sz="2400" dirty="0">
                <a:solidFill>
                  <a:schemeClr val="bg1"/>
                </a:solidFill>
              </a:rPr>
              <a:t>3. Identify Complications caused by Pandemic COVID                 </a:t>
            </a:r>
          </a:p>
          <a:p>
            <a:pPr marL="0" indent="0">
              <a:buNone/>
            </a:pPr>
            <a:r>
              <a:rPr lang="en-US" sz="2400" dirty="0">
                <a:solidFill>
                  <a:schemeClr val="bg1"/>
                </a:solidFill>
              </a:rPr>
              <a:t>4.    Describe types of and symptoms of burnout</a:t>
            </a:r>
          </a:p>
          <a:p>
            <a:pPr marL="0" indent="0">
              <a:buNone/>
            </a:pPr>
            <a:r>
              <a:rPr lang="en-US" sz="2400" dirty="0">
                <a:solidFill>
                  <a:schemeClr val="bg1"/>
                </a:solidFill>
              </a:rPr>
              <a:t>5   Describe factors in physician suicide </a:t>
            </a:r>
          </a:p>
          <a:p>
            <a:pPr marL="0" indent="0">
              <a:buNone/>
            </a:pPr>
            <a:r>
              <a:rPr lang="en-US" sz="2400" dirty="0">
                <a:solidFill>
                  <a:schemeClr val="bg1"/>
                </a:solidFill>
              </a:rPr>
              <a:t> 6.   Identify  needed organizational changes</a:t>
            </a:r>
          </a:p>
          <a:p>
            <a:pPr marL="0" indent="0">
              <a:buNone/>
            </a:pPr>
            <a:r>
              <a:rPr lang="en-US" sz="2400" dirty="0">
                <a:solidFill>
                  <a:schemeClr val="bg1"/>
                </a:solidFill>
              </a:rPr>
              <a:t>7. Identify psychological measures  to improve  well being.</a:t>
            </a:r>
          </a:p>
          <a:p>
            <a:pPr marL="0" indent="0">
              <a:buNone/>
            </a:pPr>
            <a:r>
              <a:rPr lang="en-US" sz="2000" dirty="0">
                <a:solidFill>
                  <a:schemeClr val="bg1"/>
                </a:solidFill>
              </a:rPr>
              <a:t> </a:t>
            </a:r>
          </a:p>
        </p:txBody>
      </p:sp>
    </p:spTree>
    <p:extLst>
      <p:ext uri="{BB962C8B-B14F-4D97-AF65-F5344CB8AC3E}">
        <p14:creationId xmlns:p14="http://schemas.microsoft.com/office/powerpoint/2010/main" val="351849248"/>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3746" y="303591"/>
            <a:ext cx="3251495"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FE24A7-7D37-40E7-B961-E306F5C9AEE0}"/>
              </a:ext>
            </a:extLst>
          </p:cNvPr>
          <p:cNvSpPr>
            <a:spLocks noGrp="1"/>
          </p:cNvSpPr>
          <p:nvPr>
            <p:ph type="title"/>
          </p:nvPr>
        </p:nvSpPr>
        <p:spPr>
          <a:xfrm>
            <a:off x="445770" y="637125"/>
            <a:ext cx="2851707" cy="5256371"/>
          </a:xfrm>
        </p:spPr>
        <p:txBody>
          <a:bodyPr>
            <a:normAutofit/>
          </a:bodyPr>
          <a:lstStyle/>
          <a:p>
            <a:r>
              <a:rPr lang="en-US" sz="4200"/>
              <a:t>Maslach Burnout Inventory</a:t>
            </a:r>
          </a:p>
        </p:txBody>
      </p:sp>
      <p:graphicFrame>
        <p:nvGraphicFramePr>
          <p:cNvPr id="5" name="Content Placeholder 2">
            <a:extLst>
              <a:ext uri="{FF2B5EF4-FFF2-40B4-BE49-F238E27FC236}">
                <a16:creationId xmlns:a16="http://schemas.microsoft.com/office/drawing/2014/main" id="{29F9E3E3-A26D-4DAB-A091-8CA1DDA09429}"/>
              </a:ext>
            </a:extLst>
          </p:cNvPr>
          <p:cNvGraphicFramePr>
            <a:graphicFrameLocks noGrp="1"/>
          </p:cNvGraphicFramePr>
          <p:nvPr>
            <p:ph idx="1"/>
            <p:extLst>
              <p:ext uri="{D42A27DB-BD31-4B8C-83A1-F6EECF244321}">
                <p14:modId xmlns:p14="http://schemas.microsoft.com/office/powerpoint/2010/main" val="1043234852"/>
              </p:ext>
            </p:extLst>
          </p:nvPr>
        </p:nvGraphicFramePr>
        <p:xfrm>
          <a:off x="3875238" y="303591"/>
          <a:ext cx="4941519" cy="58967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405416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3CDB30C-1F82-41E6-A067-831D6E891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 y="0"/>
            <a:ext cx="9143772"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DDA86DD-F997-4F66-A87C-5B58AB6D1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541782"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241B827-437E-40A3-A732-669230D6A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1826" y="891540"/>
            <a:ext cx="8242174"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8C8A2D-73A9-4A4D-8FAF-11B654C4C3AE}"/>
              </a:ext>
            </a:extLst>
          </p:cNvPr>
          <p:cNvSpPr>
            <a:spLocks noGrp="1"/>
          </p:cNvSpPr>
          <p:nvPr>
            <p:ph type="title"/>
          </p:nvPr>
        </p:nvSpPr>
        <p:spPr>
          <a:xfrm>
            <a:off x="1142988" y="1054121"/>
            <a:ext cx="7098848" cy="1184111"/>
          </a:xfrm>
        </p:spPr>
        <p:txBody>
          <a:bodyPr>
            <a:normAutofit fontScale="90000"/>
          </a:bodyPr>
          <a:lstStyle/>
          <a:p>
            <a:pPr algn="ctr"/>
            <a:r>
              <a:rPr lang="en-US" dirty="0"/>
              <a:t>  </a:t>
            </a:r>
            <a:r>
              <a:rPr lang="en-US" b="1" dirty="0"/>
              <a:t>Need for Assessment- The Oldenburg and Maslach Inventory</a:t>
            </a:r>
          </a:p>
        </p:txBody>
      </p:sp>
      <p:sp>
        <p:nvSpPr>
          <p:cNvPr id="3" name="Content Placeholder 2">
            <a:extLst>
              <a:ext uri="{FF2B5EF4-FFF2-40B4-BE49-F238E27FC236}">
                <a16:creationId xmlns:a16="http://schemas.microsoft.com/office/drawing/2014/main" id="{C2CF9975-ECF5-49AB-8B1F-B2B456CAB753}"/>
              </a:ext>
            </a:extLst>
          </p:cNvPr>
          <p:cNvSpPr>
            <a:spLocks noGrp="1"/>
          </p:cNvSpPr>
          <p:nvPr>
            <p:ph idx="1"/>
          </p:nvPr>
        </p:nvSpPr>
        <p:spPr>
          <a:xfrm>
            <a:off x="1143000" y="2399099"/>
            <a:ext cx="7099173" cy="3400969"/>
          </a:xfrm>
        </p:spPr>
        <p:txBody>
          <a:bodyPr>
            <a:normAutofit/>
          </a:bodyPr>
          <a:lstStyle/>
          <a:p>
            <a:endParaRPr lang="en-US" sz="1800" dirty="0"/>
          </a:p>
          <a:p>
            <a:r>
              <a:rPr lang="en-US" sz="1800" b="1" dirty="0"/>
              <a:t>Dr K  scored high on  emotional exhaustion mid range on depersonalization and low range on achievement-  without his fully realizing it he had  developed serious problems</a:t>
            </a:r>
          </a:p>
          <a:p>
            <a:endParaRPr lang="en-US" sz="1800" b="1" dirty="0"/>
          </a:p>
          <a:p>
            <a:r>
              <a:rPr lang="en-US" sz="1800" b="1" dirty="0"/>
              <a:t>Further clinical evaluation  showed that he had also become mildly – moderately depressed because he felt trapped, felt  like he was doing something wrong, felt like there was no hope- insomnia, anger</a:t>
            </a:r>
          </a:p>
          <a:p>
            <a:r>
              <a:rPr lang="en-US" sz="1800" b="1" dirty="0"/>
              <a:t> An  antidepressant improved his mood and Brief Therapy helped  Dr K discover some personal issues that were tripping him up</a:t>
            </a:r>
          </a:p>
          <a:p>
            <a:pPr marL="0" indent="0">
              <a:buNone/>
            </a:pPr>
            <a:endParaRPr lang="en-US" sz="1800" dirty="0"/>
          </a:p>
        </p:txBody>
      </p:sp>
    </p:spTree>
    <p:extLst>
      <p:ext uri="{BB962C8B-B14F-4D97-AF65-F5344CB8AC3E}">
        <p14:creationId xmlns:p14="http://schemas.microsoft.com/office/powerpoint/2010/main" val="4271875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6622F4A-C91A-4DD4-AB1A-A498457E43B2}"/>
              </a:ext>
            </a:extLst>
          </p:cNvPr>
          <p:cNvSpPr>
            <a:spLocks noGrp="1"/>
          </p:cNvSpPr>
          <p:nvPr>
            <p:ph type="title"/>
          </p:nvPr>
        </p:nvSpPr>
        <p:spPr>
          <a:xfrm>
            <a:off x="482600" y="321734"/>
            <a:ext cx="8178799" cy="798605"/>
          </a:xfrm>
        </p:spPr>
        <p:txBody>
          <a:bodyPr>
            <a:normAutofit fontScale="90000"/>
          </a:bodyPr>
          <a:lstStyle/>
          <a:p>
            <a:pPr algn="ctr"/>
            <a:r>
              <a:rPr lang="en-US" sz="3100" b="1" dirty="0"/>
              <a:t>FIRST CHALLENGE: FACING THE NEW NORMAL IN HEALTH CARE </a:t>
            </a:r>
          </a:p>
        </p:txBody>
      </p:sp>
      <p:sp>
        <p:nvSpPr>
          <p:cNvPr id="3" name="Content Placeholder 2">
            <a:extLst>
              <a:ext uri="{FF2B5EF4-FFF2-40B4-BE49-F238E27FC236}">
                <a16:creationId xmlns:a16="http://schemas.microsoft.com/office/drawing/2014/main" id="{98EC8B15-5598-4942-9753-02B0956A4B2E}"/>
              </a:ext>
            </a:extLst>
          </p:cNvPr>
          <p:cNvSpPr>
            <a:spLocks noGrp="1"/>
          </p:cNvSpPr>
          <p:nvPr>
            <p:ph idx="1"/>
          </p:nvPr>
        </p:nvSpPr>
        <p:spPr>
          <a:xfrm>
            <a:off x="471583" y="1577515"/>
            <a:ext cx="8178799" cy="4393982"/>
          </a:xfrm>
        </p:spPr>
        <p:txBody>
          <a:bodyPr>
            <a:normAutofit fontScale="40000" lnSpcReduction="20000"/>
          </a:bodyPr>
          <a:lstStyle/>
          <a:p>
            <a:pPr marL="0" indent="0">
              <a:buNone/>
            </a:pPr>
            <a:endParaRPr lang="en-US" sz="1700" dirty="0"/>
          </a:p>
          <a:p>
            <a:r>
              <a:rPr lang="en-US" sz="4200" b="1" dirty="0"/>
              <a:t>There always  was time pressure in medical practice to see enough patients to  turn a profit but physicians felt in charge</a:t>
            </a:r>
          </a:p>
          <a:p>
            <a:r>
              <a:rPr lang="en-US" sz="4200" b="1" dirty="0"/>
              <a:t>Massive changes in health care  have taken away sense of control</a:t>
            </a:r>
          </a:p>
          <a:p>
            <a:r>
              <a:rPr lang="en-US" sz="4200" b="1" dirty="0"/>
              <a:t>  </a:t>
            </a:r>
            <a:r>
              <a:rPr lang="en-US" sz="4200" b="1" dirty="0" err="1"/>
              <a:t>Dr.K</a:t>
            </a:r>
            <a:r>
              <a:rPr lang="en-US" sz="4200" b="1" dirty="0"/>
              <a:t> felt  undermined by being  labeled a “ provider” and felt he had no control. He preferred to do things himself but that was not efficient. Resented limitations</a:t>
            </a:r>
          </a:p>
          <a:p>
            <a:r>
              <a:rPr lang="en-US" sz="4200" b="1" dirty="0"/>
              <a:t>By learning to make optimal use of  ARNP’s and PA’s he could focus on what he did best- clinical decision making but  this left toughest cases for him- no easy cases</a:t>
            </a:r>
          </a:p>
          <a:p>
            <a:r>
              <a:rPr lang="en-US" sz="4200" b="1" dirty="0"/>
              <a:t>He had to take  charge of his own  schedule , plan his week, regain sense of autonomy </a:t>
            </a:r>
          </a:p>
          <a:p>
            <a:r>
              <a:rPr lang="en-US" sz="4200" b="1" dirty="0"/>
              <a:t>This gave him some extra time with  patients to improve connection </a:t>
            </a:r>
          </a:p>
          <a:p>
            <a:r>
              <a:rPr lang="en-US" sz="4200" b="1" dirty="0"/>
              <a:t>It felt  like his “ career again” not just a job</a:t>
            </a:r>
          </a:p>
          <a:p>
            <a:r>
              <a:rPr lang="en-US" sz="4200" b="1" dirty="0"/>
              <a:t>Who does the scheduling? How do you find out about  it?</a:t>
            </a:r>
          </a:p>
          <a:p>
            <a:pPr marL="0" indent="0">
              <a:buNone/>
            </a:pPr>
            <a:endParaRPr lang="en-US" sz="4200" b="1" dirty="0"/>
          </a:p>
          <a:p>
            <a:endParaRPr lang="en-US" dirty="0"/>
          </a:p>
          <a:p>
            <a:pPr marL="0" indent="0">
              <a:buNone/>
            </a:pPr>
            <a:r>
              <a:rPr lang="en-US" dirty="0"/>
              <a:t> </a:t>
            </a:r>
          </a:p>
          <a:p>
            <a:pPr marL="0" indent="0">
              <a:buNone/>
            </a:pPr>
            <a:endParaRPr lang="en-US" sz="1700" dirty="0"/>
          </a:p>
        </p:txBody>
      </p:sp>
      <p:sp>
        <p:nvSpPr>
          <p:cNvPr id="21" name="Rectangle 2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08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00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Rectangle 2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7577874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9">
            <a:extLst>
              <a:ext uri="{FF2B5EF4-FFF2-40B4-BE49-F238E27FC236}">
                <a16:creationId xmlns:a16="http://schemas.microsoft.com/office/drawing/2014/main" id="{D3CDB30C-1F82-41E6-A067-831D6E891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 y="0"/>
            <a:ext cx="9143772"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2DDA86DD-F997-4F66-A87C-5B58AB6D1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541782"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3">
            <a:extLst>
              <a:ext uri="{FF2B5EF4-FFF2-40B4-BE49-F238E27FC236}">
                <a16:creationId xmlns:a16="http://schemas.microsoft.com/office/drawing/2014/main" id="{D241B827-437E-40A3-A732-669230D6A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1826" y="891540"/>
            <a:ext cx="8242174"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7A520E-1B04-4530-935E-D6EAA262AEA8}"/>
              </a:ext>
            </a:extLst>
          </p:cNvPr>
          <p:cNvSpPr>
            <a:spLocks noGrp="1"/>
          </p:cNvSpPr>
          <p:nvPr>
            <p:ph type="title"/>
          </p:nvPr>
        </p:nvSpPr>
        <p:spPr>
          <a:xfrm>
            <a:off x="1142988" y="1054121"/>
            <a:ext cx="7098848" cy="1184111"/>
          </a:xfrm>
        </p:spPr>
        <p:txBody>
          <a:bodyPr>
            <a:normAutofit/>
          </a:bodyPr>
          <a:lstStyle/>
          <a:p>
            <a:r>
              <a:rPr lang="en-US" sz="3700"/>
              <a:t>Active Engagement to Address Problems </a:t>
            </a:r>
          </a:p>
        </p:txBody>
      </p:sp>
      <p:sp>
        <p:nvSpPr>
          <p:cNvPr id="3" name="Content Placeholder 2">
            <a:extLst>
              <a:ext uri="{FF2B5EF4-FFF2-40B4-BE49-F238E27FC236}">
                <a16:creationId xmlns:a16="http://schemas.microsoft.com/office/drawing/2014/main" id="{B9FE2065-5B12-43F5-9B24-AE33C9FE9F63}"/>
              </a:ext>
            </a:extLst>
          </p:cNvPr>
          <p:cNvSpPr>
            <a:spLocks noGrp="1"/>
          </p:cNvSpPr>
          <p:nvPr>
            <p:ph idx="1"/>
          </p:nvPr>
        </p:nvSpPr>
        <p:spPr>
          <a:xfrm>
            <a:off x="1143000" y="2399099"/>
            <a:ext cx="7099173" cy="3400969"/>
          </a:xfrm>
        </p:spPr>
        <p:txBody>
          <a:bodyPr>
            <a:normAutofit/>
          </a:bodyPr>
          <a:lstStyle/>
          <a:p>
            <a:r>
              <a:rPr lang="en-US" sz="2100" dirty="0"/>
              <a:t>Dr. K met with his colleagues to discuss the work situation and they arranged a meeting with head of their department</a:t>
            </a:r>
          </a:p>
          <a:p>
            <a:r>
              <a:rPr lang="en-US" sz="2100" dirty="0"/>
              <a:t>The Chief took their complaints seriously and shared with them details of the budget and the pressure the department was under. Make the numbers or close the clinic</a:t>
            </a:r>
          </a:p>
          <a:p>
            <a:r>
              <a:rPr lang="en-US" sz="2100" dirty="0"/>
              <a:t>Everyone felt informed and  group cohesiveness was improved. Regular meetings established.</a:t>
            </a:r>
          </a:p>
          <a:p>
            <a:r>
              <a:rPr lang="en-US" sz="2100" dirty="0"/>
              <a:t>Morale improved  and Dr K no longer felt alone as if no one cared. BUT the work remained hard and new Medicare  Models loom large . THIS IS THE WAY IT IS</a:t>
            </a:r>
          </a:p>
          <a:p>
            <a:endParaRPr lang="en-US" sz="2100" dirty="0"/>
          </a:p>
        </p:txBody>
      </p:sp>
    </p:spTree>
    <p:extLst>
      <p:ext uri="{BB962C8B-B14F-4D97-AF65-F5344CB8AC3E}">
        <p14:creationId xmlns:p14="http://schemas.microsoft.com/office/powerpoint/2010/main" val="12506266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05DDF-D2B7-4DE8-A2A6-5560B2126BD2}"/>
              </a:ext>
            </a:extLst>
          </p:cNvPr>
          <p:cNvSpPr>
            <a:spLocks noGrp="1"/>
          </p:cNvSpPr>
          <p:nvPr>
            <p:ph type="title"/>
          </p:nvPr>
        </p:nvSpPr>
        <p:spPr>
          <a:xfrm>
            <a:off x="1240022" y="365760"/>
            <a:ext cx="7025402" cy="1188720"/>
          </a:xfrm>
        </p:spPr>
        <p:txBody>
          <a:bodyPr>
            <a:normAutofit/>
          </a:bodyPr>
          <a:lstStyle/>
          <a:p>
            <a:r>
              <a:rPr lang="en-US" sz="3700" dirty="0"/>
              <a:t>MAJOR CHANGE IN DEFINITION OF QUALITY OF CARE</a:t>
            </a:r>
          </a:p>
        </p:txBody>
      </p:sp>
      <p:sp>
        <p:nvSpPr>
          <p:cNvPr id="14"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CE7746E5-1A55-465D-A7CE-DAF9F3A14FF2}"/>
              </a:ext>
            </a:extLst>
          </p:cNvPr>
          <p:cNvSpPr>
            <a:spLocks noGrp="1"/>
          </p:cNvSpPr>
          <p:nvPr>
            <p:ph idx="1"/>
          </p:nvPr>
        </p:nvSpPr>
        <p:spPr>
          <a:xfrm>
            <a:off x="1240022" y="2176272"/>
            <a:ext cx="7025403" cy="4041648"/>
          </a:xfrm>
        </p:spPr>
        <p:txBody>
          <a:bodyPr anchor="t">
            <a:normAutofit/>
          </a:bodyPr>
          <a:lstStyle/>
          <a:p>
            <a:r>
              <a:rPr lang="en-US" dirty="0"/>
              <a:t> The 2012 ACA model -- best possible care while minimizing costs</a:t>
            </a:r>
          </a:p>
          <a:p>
            <a:r>
              <a:rPr lang="en-US" dirty="0"/>
              <a:t>New terms :“Pay Per Performance,”  “Value Model” “shared savings” </a:t>
            </a:r>
          </a:p>
          <a:p>
            <a:r>
              <a:rPr lang="en-US" dirty="0"/>
              <a:t>New  proposals for 2021 – “Risk Sharing” could threaten physician  compensation</a:t>
            </a:r>
          </a:p>
          <a:p>
            <a:r>
              <a:rPr lang="en-US" dirty="0"/>
              <a:t>More changes coming- as the world is changing and patient volume increases</a:t>
            </a:r>
          </a:p>
        </p:txBody>
      </p:sp>
    </p:spTree>
    <p:extLst>
      <p:ext uri="{BB962C8B-B14F-4D97-AF65-F5344CB8AC3E}">
        <p14:creationId xmlns:p14="http://schemas.microsoft.com/office/powerpoint/2010/main" val="20471731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A22F4E-C7D7-44EB-BDF5-FACDAD71B75A}"/>
              </a:ext>
            </a:extLst>
          </p:cNvPr>
          <p:cNvSpPr>
            <a:spLocks noGrp="1"/>
          </p:cNvSpPr>
          <p:nvPr>
            <p:ph type="title"/>
          </p:nvPr>
        </p:nvSpPr>
        <p:spPr>
          <a:xfrm>
            <a:off x="3973321" y="329184"/>
            <a:ext cx="4688333" cy="975360"/>
          </a:xfrm>
        </p:spPr>
        <p:txBody>
          <a:bodyPr anchor="b">
            <a:normAutofit fontScale="90000"/>
          </a:bodyPr>
          <a:lstStyle/>
          <a:p>
            <a:pPr algn="ctr"/>
            <a:r>
              <a:rPr lang="en-US" sz="3600" dirty="0"/>
              <a:t>Doctor K  and Transformational Coping</a:t>
            </a:r>
          </a:p>
        </p:txBody>
      </p:sp>
      <p:pic>
        <p:nvPicPr>
          <p:cNvPr id="5" name="Picture 4">
            <a:extLst>
              <a:ext uri="{FF2B5EF4-FFF2-40B4-BE49-F238E27FC236}">
                <a16:creationId xmlns:a16="http://schemas.microsoft.com/office/drawing/2014/main" id="{2939C203-CBD1-494D-9980-18AA4FEE8C85}"/>
              </a:ext>
            </a:extLst>
          </p:cNvPr>
          <p:cNvPicPr>
            <a:picLocks noChangeAspect="1"/>
          </p:cNvPicPr>
          <p:nvPr/>
        </p:nvPicPr>
        <p:blipFill rotWithShape="1">
          <a:blip r:embed="rId3"/>
          <a:srcRect l="34995" r="26805"/>
          <a:stretch/>
        </p:blipFill>
        <p:spPr>
          <a:xfrm>
            <a:off x="20" y="10"/>
            <a:ext cx="3492988"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3321" y="2374947"/>
            <a:ext cx="3182692" cy="18288"/>
          </a:xfrm>
          <a:custGeom>
            <a:avLst/>
            <a:gdLst>
              <a:gd name="connsiteX0" fmla="*/ 0 w 3182692"/>
              <a:gd name="connsiteY0" fmla="*/ 0 h 18288"/>
              <a:gd name="connsiteX1" fmla="*/ 636538 w 3182692"/>
              <a:gd name="connsiteY1" fmla="*/ 0 h 18288"/>
              <a:gd name="connsiteX2" fmla="*/ 1273077 w 3182692"/>
              <a:gd name="connsiteY2" fmla="*/ 0 h 18288"/>
              <a:gd name="connsiteX3" fmla="*/ 1909615 w 3182692"/>
              <a:gd name="connsiteY3" fmla="*/ 0 h 18288"/>
              <a:gd name="connsiteX4" fmla="*/ 2482500 w 3182692"/>
              <a:gd name="connsiteY4" fmla="*/ 0 h 18288"/>
              <a:gd name="connsiteX5" fmla="*/ 3182692 w 3182692"/>
              <a:gd name="connsiteY5" fmla="*/ 0 h 18288"/>
              <a:gd name="connsiteX6" fmla="*/ 3182692 w 3182692"/>
              <a:gd name="connsiteY6" fmla="*/ 18288 h 18288"/>
              <a:gd name="connsiteX7" fmla="*/ 2609807 w 3182692"/>
              <a:gd name="connsiteY7" fmla="*/ 18288 h 18288"/>
              <a:gd name="connsiteX8" fmla="*/ 2068750 w 3182692"/>
              <a:gd name="connsiteY8" fmla="*/ 18288 h 18288"/>
              <a:gd name="connsiteX9" fmla="*/ 1432211 w 3182692"/>
              <a:gd name="connsiteY9" fmla="*/ 18288 h 18288"/>
              <a:gd name="connsiteX10" fmla="*/ 859327 w 3182692"/>
              <a:gd name="connsiteY10" fmla="*/ 18288 h 18288"/>
              <a:gd name="connsiteX11" fmla="*/ 0 w 3182692"/>
              <a:gd name="connsiteY11" fmla="*/ 18288 h 18288"/>
              <a:gd name="connsiteX12" fmla="*/ 0 w 3182692"/>
              <a:gd name="connsiteY12" fmla="*/ 0 h 18288"/>
              <a:gd name="connsiteX0" fmla="*/ 0 w 3182692"/>
              <a:gd name="connsiteY0" fmla="*/ 0 h 18288"/>
              <a:gd name="connsiteX1" fmla="*/ 572885 w 3182692"/>
              <a:gd name="connsiteY1" fmla="*/ 0 h 18288"/>
              <a:gd name="connsiteX2" fmla="*/ 1113942 w 3182692"/>
              <a:gd name="connsiteY2" fmla="*/ 0 h 18288"/>
              <a:gd name="connsiteX3" fmla="*/ 1686827 w 3182692"/>
              <a:gd name="connsiteY3" fmla="*/ 0 h 18288"/>
              <a:gd name="connsiteX4" fmla="*/ 2323365 w 3182692"/>
              <a:gd name="connsiteY4" fmla="*/ 0 h 18288"/>
              <a:gd name="connsiteX5" fmla="*/ 3182692 w 3182692"/>
              <a:gd name="connsiteY5" fmla="*/ 0 h 18288"/>
              <a:gd name="connsiteX6" fmla="*/ 3182692 w 3182692"/>
              <a:gd name="connsiteY6" fmla="*/ 18288 h 18288"/>
              <a:gd name="connsiteX7" fmla="*/ 2546154 w 3182692"/>
              <a:gd name="connsiteY7" fmla="*/ 18288 h 18288"/>
              <a:gd name="connsiteX8" fmla="*/ 1845961 w 3182692"/>
              <a:gd name="connsiteY8" fmla="*/ 18288 h 18288"/>
              <a:gd name="connsiteX9" fmla="*/ 1304904 w 3182692"/>
              <a:gd name="connsiteY9" fmla="*/ 18288 h 18288"/>
              <a:gd name="connsiteX10" fmla="*/ 604711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225870" y="33585"/>
                  <a:pt x="418138" y="17639"/>
                  <a:pt x="636538" y="0"/>
                </a:cubicBezTo>
                <a:cubicBezTo>
                  <a:pt x="865372" y="-3887"/>
                  <a:pt x="1010746" y="-18166"/>
                  <a:pt x="1273077" y="0"/>
                </a:cubicBezTo>
                <a:cubicBezTo>
                  <a:pt x="1527846" y="-24408"/>
                  <a:pt x="1703704" y="-36055"/>
                  <a:pt x="1909615" y="0"/>
                </a:cubicBezTo>
                <a:cubicBezTo>
                  <a:pt x="2119487" y="1667"/>
                  <a:pt x="2200543" y="-19343"/>
                  <a:pt x="2482500" y="0"/>
                </a:cubicBezTo>
                <a:cubicBezTo>
                  <a:pt x="2736775" y="57438"/>
                  <a:pt x="2997998" y="-48885"/>
                  <a:pt x="3182692" y="0"/>
                </a:cubicBezTo>
                <a:cubicBezTo>
                  <a:pt x="3182658" y="4844"/>
                  <a:pt x="3182282" y="11009"/>
                  <a:pt x="3182692" y="18288"/>
                </a:cubicBezTo>
                <a:cubicBezTo>
                  <a:pt x="2944477" y="15825"/>
                  <a:pt x="2868931" y="12370"/>
                  <a:pt x="2609807" y="18288"/>
                </a:cubicBezTo>
                <a:cubicBezTo>
                  <a:pt x="2341556" y="6193"/>
                  <a:pt x="2324113" y="22706"/>
                  <a:pt x="2068750" y="18288"/>
                </a:cubicBezTo>
                <a:cubicBezTo>
                  <a:pt x="1817163" y="7852"/>
                  <a:pt x="1716254" y="25979"/>
                  <a:pt x="1432211" y="18288"/>
                </a:cubicBezTo>
                <a:cubicBezTo>
                  <a:pt x="1164747" y="-28137"/>
                  <a:pt x="993140" y="27575"/>
                  <a:pt x="859327" y="18288"/>
                </a:cubicBezTo>
                <a:cubicBezTo>
                  <a:pt x="750703" y="-24974"/>
                  <a:pt x="236193" y="38731"/>
                  <a:pt x="0" y="18288"/>
                </a:cubicBezTo>
                <a:cubicBezTo>
                  <a:pt x="-649" y="11698"/>
                  <a:pt x="663" y="5413"/>
                  <a:pt x="0" y="0"/>
                </a:cubicBezTo>
                <a:close/>
              </a:path>
              <a:path w="3182692" h="18288" stroke="0" extrusionOk="0">
                <a:moveTo>
                  <a:pt x="0" y="0"/>
                </a:moveTo>
                <a:cubicBezTo>
                  <a:pt x="224421" y="-39331"/>
                  <a:pt x="418777" y="11439"/>
                  <a:pt x="572885" y="0"/>
                </a:cubicBezTo>
                <a:cubicBezTo>
                  <a:pt x="750333" y="-6388"/>
                  <a:pt x="940592" y="15806"/>
                  <a:pt x="1113942" y="0"/>
                </a:cubicBezTo>
                <a:cubicBezTo>
                  <a:pt x="1322785" y="-1777"/>
                  <a:pt x="1505363" y="28230"/>
                  <a:pt x="1686827" y="0"/>
                </a:cubicBezTo>
                <a:cubicBezTo>
                  <a:pt x="1853304" y="1595"/>
                  <a:pt x="2194652" y="-1232"/>
                  <a:pt x="2323365" y="0"/>
                </a:cubicBezTo>
                <a:cubicBezTo>
                  <a:pt x="2488732" y="36406"/>
                  <a:pt x="2902093" y="-40336"/>
                  <a:pt x="3182692" y="0"/>
                </a:cubicBezTo>
                <a:cubicBezTo>
                  <a:pt x="3182167" y="5049"/>
                  <a:pt x="3182885" y="12044"/>
                  <a:pt x="3182692" y="18288"/>
                </a:cubicBezTo>
                <a:cubicBezTo>
                  <a:pt x="3012563" y="-37820"/>
                  <a:pt x="2765409" y="35618"/>
                  <a:pt x="2546154" y="18288"/>
                </a:cubicBezTo>
                <a:cubicBezTo>
                  <a:pt x="2333381" y="13914"/>
                  <a:pt x="2154438" y="9838"/>
                  <a:pt x="1845961" y="18288"/>
                </a:cubicBezTo>
                <a:cubicBezTo>
                  <a:pt x="1531509" y="33812"/>
                  <a:pt x="1456631" y="-6606"/>
                  <a:pt x="1304904" y="18288"/>
                </a:cubicBezTo>
                <a:cubicBezTo>
                  <a:pt x="1168344" y="36351"/>
                  <a:pt x="928499" y="15047"/>
                  <a:pt x="604711" y="18288"/>
                </a:cubicBezTo>
                <a:cubicBezTo>
                  <a:pt x="285438" y="38007"/>
                  <a:pt x="116029" y="-22204"/>
                  <a:pt x="0" y="18288"/>
                </a:cubicBezTo>
                <a:cubicBezTo>
                  <a:pt x="-39" y="12511"/>
                  <a:pt x="-381" y="8039"/>
                  <a:pt x="0" y="0"/>
                </a:cubicBezTo>
                <a:close/>
              </a:path>
              <a:path w="3182692" h="18288" fill="none" stroke="0" extrusionOk="0">
                <a:moveTo>
                  <a:pt x="0" y="0"/>
                </a:moveTo>
                <a:cubicBezTo>
                  <a:pt x="245832" y="29445"/>
                  <a:pt x="388924" y="-28919"/>
                  <a:pt x="636538" y="0"/>
                </a:cubicBezTo>
                <a:cubicBezTo>
                  <a:pt x="854919" y="4634"/>
                  <a:pt x="991654" y="8864"/>
                  <a:pt x="1273077" y="0"/>
                </a:cubicBezTo>
                <a:cubicBezTo>
                  <a:pt x="1566644" y="-14667"/>
                  <a:pt x="1666526" y="3717"/>
                  <a:pt x="1909615" y="0"/>
                </a:cubicBezTo>
                <a:cubicBezTo>
                  <a:pt x="2138795" y="27220"/>
                  <a:pt x="2225506" y="-13892"/>
                  <a:pt x="2482500" y="0"/>
                </a:cubicBezTo>
                <a:cubicBezTo>
                  <a:pt x="2775583" y="32183"/>
                  <a:pt x="3003218" y="-43687"/>
                  <a:pt x="3182692" y="0"/>
                </a:cubicBezTo>
                <a:cubicBezTo>
                  <a:pt x="3183006" y="4158"/>
                  <a:pt x="3181713" y="12539"/>
                  <a:pt x="3182692" y="18288"/>
                </a:cubicBezTo>
                <a:cubicBezTo>
                  <a:pt x="2959845" y="25574"/>
                  <a:pt x="2868929" y="24980"/>
                  <a:pt x="2609807" y="18288"/>
                </a:cubicBezTo>
                <a:cubicBezTo>
                  <a:pt x="2341405" y="5992"/>
                  <a:pt x="2328488" y="20436"/>
                  <a:pt x="2068750" y="18288"/>
                </a:cubicBezTo>
                <a:cubicBezTo>
                  <a:pt x="1816113" y="2395"/>
                  <a:pt x="1699345" y="36855"/>
                  <a:pt x="1432211" y="18288"/>
                </a:cubicBezTo>
                <a:cubicBezTo>
                  <a:pt x="1148381" y="-28184"/>
                  <a:pt x="987622" y="2403"/>
                  <a:pt x="859327" y="18288"/>
                </a:cubicBezTo>
                <a:cubicBezTo>
                  <a:pt x="743387" y="37422"/>
                  <a:pt x="194182" y="18789"/>
                  <a:pt x="0" y="18288"/>
                </a:cubicBezTo>
                <a:cubicBezTo>
                  <a:pt x="20" y="11469"/>
                  <a:pt x="-29" y="515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custGeom>
                    <a:avLst/>
                    <a:gdLst>
                      <a:gd name="connsiteX0" fmla="*/ 0 w 3182692"/>
                      <a:gd name="connsiteY0" fmla="*/ 0 h 18288"/>
                      <a:gd name="connsiteX1" fmla="*/ 636538 w 3182692"/>
                      <a:gd name="connsiteY1" fmla="*/ 0 h 18288"/>
                      <a:gd name="connsiteX2" fmla="*/ 1273077 w 3182692"/>
                      <a:gd name="connsiteY2" fmla="*/ 0 h 18288"/>
                      <a:gd name="connsiteX3" fmla="*/ 1909615 w 3182692"/>
                      <a:gd name="connsiteY3" fmla="*/ 0 h 18288"/>
                      <a:gd name="connsiteX4" fmla="*/ 2482500 w 3182692"/>
                      <a:gd name="connsiteY4" fmla="*/ 0 h 18288"/>
                      <a:gd name="connsiteX5" fmla="*/ 3182692 w 3182692"/>
                      <a:gd name="connsiteY5" fmla="*/ 0 h 18288"/>
                      <a:gd name="connsiteX6" fmla="*/ 3182692 w 3182692"/>
                      <a:gd name="connsiteY6" fmla="*/ 18288 h 18288"/>
                      <a:gd name="connsiteX7" fmla="*/ 2609807 w 3182692"/>
                      <a:gd name="connsiteY7" fmla="*/ 18288 h 18288"/>
                      <a:gd name="connsiteX8" fmla="*/ 2068750 w 3182692"/>
                      <a:gd name="connsiteY8" fmla="*/ 18288 h 18288"/>
                      <a:gd name="connsiteX9" fmla="*/ 1432211 w 3182692"/>
                      <a:gd name="connsiteY9" fmla="*/ 18288 h 18288"/>
                      <a:gd name="connsiteX10" fmla="*/ 859327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253588" y="25878"/>
                          <a:pt x="409323" y="-5359"/>
                          <a:pt x="636538" y="0"/>
                        </a:cubicBezTo>
                        <a:cubicBezTo>
                          <a:pt x="863753" y="5359"/>
                          <a:pt x="1007727" y="-28"/>
                          <a:pt x="1273077" y="0"/>
                        </a:cubicBezTo>
                        <a:cubicBezTo>
                          <a:pt x="1538427" y="28"/>
                          <a:pt x="1698640" y="-12775"/>
                          <a:pt x="1909615" y="0"/>
                        </a:cubicBezTo>
                        <a:cubicBezTo>
                          <a:pt x="2120590" y="12775"/>
                          <a:pt x="2210293" y="-21823"/>
                          <a:pt x="2482500" y="0"/>
                        </a:cubicBezTo>
                        <a:cubicBezTo>
                          <a:pt x="2754708" y="21823"/>
                          <a:pt x="3004133" y="-28750"/>
                          <a:pt x="3182692" y="0"/>
                        </a:cubicBezTo>
                        <a:cubicBezTo>
                          <a:pt x="3183134" y="4516"/>
                          <a:pt x="3181865" y="12266"/>
                          <a:pt x="3182692" y="18288"/>
                        </a:cubicBezTo>
                        <a:cubicBezTo>
                          <a:pt x="2947402" y="22440"/>
                          <a:pt x="2876226" y="27191"/>
                          <a:pt x="2609807" y="18288"/>
                        </a:cubicBezTo>
                        <a:cubicBezTo>
                          <a:pt x="2343389" y="9385"/>
                          <a:pt x="2326689" y="25579"/>
                          <a:pt x="2068750" y="18288"/>
                        </a:cubicBezTo>
                        <a:cubicBezTo>
                          <a:pt x="1810811" y="10997"/>
                          <a:pt x="1713836" y="48219"/>
                          <a:pt x="1432211" y="18288"/>
                        </a:cubicBezTo>
                        <a:cubicBezTo>
                          <a:pt x="1150586" y="-11643"/>
                          <a:pt x="982765" y="3747"/>
                          <a:pt x="859327" y="18288"/>
                        </a:cubicBezTo>
                        <a:cubicBezTo>
                          <a:pt x="735889" y="32829"/>
                          <a:pt x="254183" y="35231"/>
                          <a:pt x="0" y="18288"/>
                        </a:cubicBezTo>
                        <a:cubicBezTo>
                          <a:pt x="-306" y="11477"/>
                          <a:pt x="485" y="4355"/>
                          <a:pt x="0" y="0"/>
                        </a:cubicBezTo>
                        <a:close/>
                      </a:path>
                      <a:path w="3182692" h="18288" stroke="0" extrusionOk="0">
                        <a:moveTo>
                          <a:pt x="0" y="0"/>
                        </a:moveTo>
                        <a:cubicBezTo>
                          <a:pt x="243108" y="-22426"/>
                          <a:pt x="387854" y="22949"/>
                          <a:pt x="572885" y="0"/>
                        </a:cubicBezTo>
                        <a:cubicBezTo>
                          <a:pt x="757916" y="-22949"/>
                          <a:pt x="923707" y="6797"/>
                          <a:pt x="1113942" y="0"/>
                        </a:cubicBezTo>
                        <a:cubicBezTo>
                          <a:pt x="1304177" y="-6797"/>
                          <a:pt x="1495991" y="20627"/>
                          <a:pt x="1686827" y="0"/>
                        </a:cubicBezTo>
                        <a:cubicBezTo>
                          <a:pt x="1877663" y="-20627"/>
                          <a:pt x="2170182" y="-20672"/>
                          <a:pt x="2323365" y="0"/>
                        </a:cubicBezTo>
                        <a:cubicBezTo>
                          <a:pt x="2476548" y="20672"/>
                          <a:pt x="2919164" y="6097"/>
                          <a:pt x="3182692" y="0"/>
                        </a:cubicBezTo>
                        <a:cubicBezTo>
                          <a:pt x="3183269" y="4624"/>
                          <a:pt x="3183511" y="11191"/>
                          <a:pt x="3182692" y="18288"/>
                        </a:cubicBezTo>
                        <a:cubicBezTo>
                          <a:pt x="3026065" y="-10849"/>
                          <a:pt x="2775006" y="23067"/>
                          <a:pt x="2546154" y="18288"/>
                        </a:cubicBezTo>
                        <a:cubicBezTo>
                          <a:pt x="2317302" y="13509"/>
                          <a:pt x="2168173" y="-8513"/>
                          <a:pt x="1845961" y="18288"/>
                        </a:cubicBezTo>
                        <a:cubicBezTo>
                          <a:pt x="1523749" y="45089"/>
                          <a:pt x="1450078" y="-844"/>
                          <a:pt x="1304904" y="18288"/>
                        </a:cubicBezTo>
                        <a:cubicBezTo>
                          <a:pt x="1159730" y="37420"/>
                          <a:pt x="942635" y="-10021"/>
                          <a:pt x="604711" y="18288"/>
                        </a:cubicBezTo>
                        <a:cubicBezTo>
                          <a:pt x="266787" y="46597"/>
                          <a:pt x="141927" y="-8395"/>
                          <a:pt x="0" y="18288"/>
                        </a:cubicBezTo>
                        <a:cubicBezTo>
                          <a:pt x="-171" y="12755"/>
                          <a:pt x="-690" y="793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77BBC8B-F98D-42EA-B546-EAE13B7A3E55}"/>
              </a:ext>
            </a:extLst>
          </p:cNvPr>
          <p:cNvSpPr>
            <a:spLocks noGrp="1"/>
          </p:cNvSpPr>
          <p:nvPr>
            <p:ph idx="1"/>
          </p:nvPr>
        </p:nvSpPr>
        <p:spPr>
          <a:xfrm>
            <a:off x="3973321" y="2706624"/>
            <a:ext cx="4688333" cy="3483864"/>
          </a:xfrm>
        </p:spPr>
        <p:txBody>
          <a:bodyPr>
            <a:normAutofit lnSpcReduction="10000"/>
          </a:bodyPr>
          <a:lstStyle/>
          <a:p>
            <a:r>
              <a:rPr lang="en-US" sz="1900" dirty="0"/>
              <a:t>Transformational-  a “ Can Do attitude” </a:t>
            </a:r>
          </a:p>
          <a:p>
            <a:r>
              <a:rPr lang="en-US" sz="1900" dirty="0"/>
              <a:t>A Positive constructive response to change</a:t>
            </a:r>
          </a:p>
          <a:p>
            <a:r>
              <a:rPr lang="en-US" sz="1900" dirty="0"/>
              <a:t>Keep It in Perspective</a:t>
            </a:r>
          </a:p>
          <a:p>
            <a:r>
              <a:rPr lang="en-US" sz="1900" dirty="0"/>
              <a:t>Lemons into lemonade- ask what adjustment are needed</a:t>
            </a:r>
          </a:p>
          <a:p>
            <a:r>
              <a:rPr lang="en-US" sz="1900" dirty="0"/>
              <a:t>GIVE LEADERS EFFECTIVE CRITICISM AND FEEDBACK ABOUT ALL CHANGES</a:t>
            </a:r>
          </a:p>
          <a:p>
            <a:r>
              <a:rPr lang="en-US" sz="1900" dirty="0"/>
              <a:t>Face the changes – avoid denial</a:t>
            </a:r>
          </a:p>
          <a:p>
            <a:r>
              <a:rPr lang="en-US" sz="1900" dirty="0"/>
              <a:t> Think positive and avoid  blaming others </a:t>
            </a:r>
          </a:p>
          <a:p>
            <a:r>
              <a:rPr lang="en-US" sz="1900" dirty="0"/>
              <a:t>WORK TOGETHER</a:t>
            </a:r>
          </a:p>
          <a:p>
            <a:endParaRPr lang="en-US" sz="1900" dirty="0"/>
          </a:p>
          <a:p>
            <a:pPr marL="0" indent="0">
              <a:buNone/>
            </a:pPr>
            <a:endParaRPr lang="en-US" sz="1900" dirty="0"/>
          </a:p>
        </p:txBody>
      </p:sp>
    </p:spTree>
    <p:extLst>
      <p:ext uri="{BB962C8B-B14F-4D97-AF65-F5344CB8AC3E}">
        <p14:creationId xmlns:p14="http://schemas.microsoft.com/office/powerpoint/2010/main" val="32184931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D21050B-D85A-4CC6-94EC-450D24F19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C4720EDA-E218-43A9-8817-08F09F4DB6C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1714" cy="6862380"/>
          </a:xfrm>
          <a:prstGeom prst="rect">
            <a:avLst/>
          </a:prstGeom>
        </p:spPr>
      </p:pic>
      <p:sp>
        <p:nvSpPr>
          <p:cNvPr id="14" name="Rectangle 13">
            <a:extLst>
              <a:ext uri="{FF2B5EF4-FFF2-40B4-BE49-F238E27FC236}">
                <a16:creationId xmlns:a16="http://schemas.microsoft.com/office/drawing/2014/main" id="{D87C4F29-0DC4-4901-A2FD-7C88889E6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5F81162-7738-4BC8-BA5D-ADEFD7F2D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062" y="-1044"/>
            <a:ext cx="4824724" cy="6859043"/>
          </a:xfrm>
          <a:prstGeom prst="rect">
            <a:avLst/>
          </a:prstGeom>
          <a:solidFill>
            <a:schemeClr val="bg1"/>
          </a:solidFill>
          <a:ln w="1206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Title 1">
            <a:extLst>
              <a:ext uri="{FF2B5EF4-FFF2-40B4-BE49-F238E27FC236}">
                <a16:creationId xmlns:a16="http://schemas.microsoft.com/office/drawing/2014/main" id="{346B2314-2B83-4605-AC09-CDEA0397895E}"/>
              </a:ext>
            </a:extLst>
          </p:cNvPr>
          <p:cNvSpPr>
            <a:spLocks noGrp="1"/>
          </p:cNvSpPr>
          <p:nvPr>
            <p:ph type="title"/>
          </p:nvPr>
        </p:nvSpPr>
        <p:spPr>
          <a:xfrm>
            <a:off x="1134329" y="552811"/>
            <a:ext cx="4086191" cy="894990"/>
          </a:xfrm>
        </p:spPr>
        <p:txBody>
          <a:bodyPr anchor="b">
            <a:normAutofit/>
          </a:bodyPr>
          <a:lstStyle/>
          <a:p>
            <a:r>
              <a:rPr lang="en-US" sz="3600" dirty="0"/>
              <a:t>Regressive Coping</a:t>
            </a:r>
          </a:p>
        </p:txBody>
      </p:sp>
      <p:sp>
        <p:nvSpPr>
          <p:cNvPr id="3" name="Content Placeholder 2">
            <a:extLst>
              <a:ext uri="{FF2B5EF4-FFF2-40B4-BE49-F238E27FC236}">
                <a16:creationId xmlns:a16="http://schemas.microsoft.com/office/drawing/2014/main" id="{6FCB3931-9611-4658-9D5F-4C1508F84910}"/>
              </a:ext>
            </a:extLst>
          </p:cNvPr>
          <p:cNvSpPr>
            <a:spLocks noGrp="1"/>
          </p:cNvSpPr>
          <p:nvPr>
            <p:ph idx="1"/>
          </p:nvPr>
        </p:nvSpPr>
        <p:spPr>
          <a:xfrm>
            <a:off x="1208922" y="1828799"/>
            <a:ext cx="4086191" cy="4476389"/>
          </a:xfrm>
        </p:spPr>
        <p:txBody>
          <a:bodyPr anchor="t">
            <a:normAutofit fontScale="70000" lnSpcReduction="20000"/>
          </a:bodyPr>
          <a:lstStyle/>
          <a:p>
            <a:pPr marL="0" indent="0">
              <a:buNone/>
            </a:pPr>
            <a:r>
              <a:rPr lang="en-US" sz="1600" dirty="0"/>
              <a:t> </a:t>
            </a:r>
            <a:r>
              <a:rPr lang="en-US" b="1" dirty="0"/>
              <a:t> RESENTMENT  ABOUT CHANGE</a:t>
            </a:r>
          </a:p>
          <a:p>
            <a:pPr marL="0" indent="0">
              <a:buNone/>
            </a:pPr>
            <a:r>
              <a:rPr lang="en-US" b="1" dirty="0"/>
              <a:t> “ITS NOT FAIR” </a:t>
            </a:r>
          </a:p>
          <a:p>
            <a:pPr marL="0" indent="0">
              <a:buNone/>
            </a:pPr>
            <a:r>
              <a:rPr lang="en-US" b="1" dirty="0"/>
              <a:t>* BLAMING OTHERS</a:t>
            </a:r>
          </a:p>
          <a:p>
            <a:pPr marL="0" indent="0">
              <a:buNone/>
            </a:pPr>
            <a:r>
              <a:rPr lang="en-US" b="1" dirty="0"/>
              <a:t>*. PESSIMISM AND NEGATIVITY</a:t>
            </a:r>
          </a:p>
          <a:p>
            <a:pPr marL="0" indent="0">
              <a:buNone/>
            </a:pPr>
            <a:r>
              <a:rPr lang="en-US" b="1" dirty="0"/>
              <a:t>*. DENIAL MAKES IT WORSE</a:t>
            </a:r>
          </a:p>
          <a:p>
            <a:r>
              <a:rPr lang="en-US" b="1" dirty="0"/>
              <a:t>DEFIANCE- ACTING OUT</a:t>
            </a:r>
          </a:p>
          <a:p>
            <a:r>
              <a:rPr lang="en-US" b="1" dirty="0"/>
              <a:t> USELESS COMPLAINING INSTEAD OF USEFUL SUGGESTIONS</a:t>
            </a:r>
          </a:p>
          <a:p>
            <a:r>
              <a:rPr lang="en-US" b="1" dirty="0"/>
              <a:t>Resistance to Change</a:t>
            </a:r>
          </a:p>
          <a:p>
            <a:pPr marL="0" indent="0">
              <a:buNone/>
            </a:pPr>
            <a:r>
              <a:rPr lang="en-US" b="1" dirty="0"/>
              <a:t>Its important to “bitch” but what are you prepared to do to make it better?</a:t>
            </a:r>
          </a:p>
          <a:p>
            <a:pPr marL="0" indent="0">
              <a:buNone/>
            </a:pPr>
            <a:r>
              <a:rPr lang="en-US" dirty="0"/>
              <a:t> </a:t>
            </a:r>
          </a:p>
        </p:txBody>
      </p:sp>
    </p:spTree>
    <p:extLst>
      <p:ext uri="{BB962C8B-B14F-4D97-AF65-F5344CB8AC3E}">
        <p14:creationId xmlns:p14="http://schemas.microsoft.com/office/powerpoint/2010/main" val="39367208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3CDB30C-1F82-41E6-A067-831D6E891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 y="0"/>
            <a:ext cx="9143772"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DDA86DD-F997-4F66-A87C-5B58AB6D1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541782"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241B827-437E-40A3-A732-669230D6A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1826" y="891540"/>
            <a:ext cx="8242174"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D9267F-8029-4B2E-A1FD-5C555994880E}"/>
              </a:ext>
            </a:extLst>
          </p:cNvPr>
          <p:cNvSpPr>
            <a:spLocks noGrp="1"/>
          </p:cNvSpPr>
          <p:nvPr>
            <p:ph type="title"/>
          </p:nvPr>
        </p:nvSpPr>
        <p:spPr>
          <a:xfrm>
            <a:off x="1142988" y="1054121"/>
            <a:ext cx="7098848" cy="1184111"/>
          </a:xfrm>
        </p:spPr>
        <p:txBody>
          <a:bodyPr>
            <a:normAutofit/>
          </a:bodyPr>
          <a:lstStyle/>
          <a:p>
            <a:r>
              <a:rPr lang="en-US" sz="3700" dirty="0"/>
              <a:t> Dr. K Returned a few months later as Work Remained Challenging</a:t>
            </a:r>
          </a:p>
        </p:txBody>
      </p:sp>
      <p:sp>
        <p:nvSpPr>
          <p:cNvPr id="3" name="Content Placeholder 2">
            <a:extLst>
              <a:ext uri="{FF2B5EF4-FFF2-40B4-BE49-F238E27FC236}">
                <a16:creationId xmlns:a16="http://schemas.microsoft.com/office/drawing/2014/main" id="{C14069B2-76FC-4440-B5F7-51E17D622D97}"/>
              </a:ext>
            </a:extLst>
          </p:cNvPr>
          <p:cNvSpPr>
            <a:spLocks noGrp="1"/>
          </p:cNvSpPr>
          <p:nvPr>
            <p:ph idx="1"/>
          </p:nvPr>
        </p:nvSpPr>
        <p:spPr>
          <a:xfrm>
            <a:off x="1143000" y="2399099"/>
            <a:ext cx="7099173" cy="3400969"/>
          </a:xfrm>
        </p:spPr>
        <p:txBody>
          <a:bodyPr>
            <a:normAutofit/>
          </a:bodyPr>
          <a:lstStyle/>
          <a:p>
            <a:r>
              <a:rPr lang="en-US" sz="2100" dirty="0"/>
              <a:t>Problems with  demanding patients </a:t>
            </a:r>
          </a:p>
          <a:p>
            <a:r>
              <a:rPr lang="en-US" sz="2100" dirty="0"/>
              <a:t>Cases  are very complex- take more time</a:t>
            </a:r>
          </a:p>
          <a:p>
            <a:r>
              <a:rPr lang="en-US" sz="2100" dirty="0"/>
              <a:t>Patients feel entitled Medicare Ads on TV – “Get All to which you are entitled” </a:t>
            </a:r>
          </a:p>
          <a:p>
            <a:r>
              <a:rPr lang="en-US" sz="2100" dirty="0"/>
              <a:t>Avoid being defensive as if you are  responsible for everything- set patient’s straight</a:t>
            </a:r>
          </a:p>
          <a:p>
            <a:r>
              <a:rPr lang="en-US" sz="2100" dirty="0"/>
              <a:t>Dealing with demanding patients is emotionally taxing- </a:t>
            </a:r>
          </a:p>
          <a:p>
            <a:r>
              <a:rPr lang="en-US" sz="2100" dirty="0"/>
              <a:t>Medical school doesn’t teach us negotiation</a:t>
            </a:r>
          </a:p>
          <a:p>
            <a:endParaRPr lang="en-US" sz="2100" dirty="0"/>
          </a:p>
        </p:txBody>
      </p:sp>
    </p:spTree>
    <p:extLst>
      <p:ext uri="{BB962C8B-B14F-4D97-AF65-F5344CB8AC3E}">
        <p14:creationId xmlns:p14="http://schemas.microsoft.com/office/powerpoint/2010/main" val="37872719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3CDB30C-1F82-41E6-A067-831D6E891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 y="0"/>
            <a:ext cx="9143772"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DDA86DD-F997-4F66-A87C-5B58AB6D1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541782"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241B827-437E-40A3-A732-669230D6A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1826" y="891540"/>
            <a:ext cx="8242174"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C4AD73-8FA3-4F73-B498-93085E962475}"/>
              </a:ext>
            </a:extLst>
          </p:cNvPr>
          <p:cNvSpPr>
            <a:spLocks noGrp="1"/>
          </p:cNvSpPr>
          <p:nvPr>
            <p:ph type="title"/>
          </p:nvPr>
        </p:nvSpPr>
        <p:spPr>
          <a:xfrm>
            <a:off x="1142988" y="1054121"/>
            <a:ext cx="7098848" cy="1184111"/>
          </a:xfrm>
        </p:spPr>
        <p:txBody>
          <a:bodyPr>
            <a:normAutofit/>
          </a:bodyPr>
          <a:lstStyle/>
          <a:p>
            <a:r>
              <a:rPr lang="en-US" sz="3700" dirty="0"/>
              <a:t>A </a:t>
            </a:r>
            <a:r>
              <a:rPr lang="en-US" sz="3700" dirty="0" err="1"/>
              <a:t>Dificult</a:t>
            </a:r>
            <a:r>
              <a:rPr lang="en-US" sz="3700" dirty="0"/>
              <a:t> Patient:  Ms. Jones and  </a:t>
            </a:r>
            <a:br>
              <a:rPr lang="en-US" sz="3700" dirty="0"/>
            </a:br>
            <a:r>
              <a:rPr lang="en-US" sz="3700" dirty="0"/>
              <a:t>Dr. K	</a:t>
            </a:r>
          </a:p>
        </p:txBody>
      </p:sp>
      <p:sp>
        <p:nvSpPr>
          <p:cNvPr id="3" name="Content Placeholder 2">
            <a:extLst>
              <a:ext uri="{FF2B5EF4-FFF2-40B4-BE49-F238E27FC236}">
                <a16:creationId xmlns:a16="http://schemas.microsoft.com/office/drawing/2014/main" id="{661B6D7F-FD3A-4452-8D2D-743A57674268}"/>
              </a:ext>
            </a:extLst>
          </p:cNvPr>
          <p:cNvSpPr>
            <a:spLocks noGrp="1"/>
          </p:cNvSpPr>
          <p:nvPr>
            <p:ph idx="1"/>
          </p:nvPr>
        </p:nvSpPr>
        <p:spPr>
          <a:xfrm>
            <a:off x="1143000" y="2399099"/>
            <a:ext cx="7099173" cy="3400969"/>
          </a:xfrm>
        </p:spPr>
        <p:txBody>
          <a:bodyPr>
            <a:normAutofit fontScale="92500" lnSpcReduction="10000"/>
          </a:bodyPr>
          <a:lstStyle/>
          <a:p>
            <a:r>
              <a:rPr lang="en-US" sz="2100" b="1" dirty="0"/>
              <a:t>70 year old woman who had been treated  for IBS, HTN, ASHD,  and Arthritis  came for extended office visit--  many issues  resolved. As appointment was ending she brought up grief about loss of a friend  and wanted  to talk.  Fear of Death</a:t>
            </a:r>
          </a:p>
          <a:p>
            <a:r>
              <a:rPr lang="en-US" sz="2100" b="1" dirty="0"/>
              <a:t>Dr K. listened, felt guilty when he had to stop. Tried to refer patient to social worker for grief counseling. Pt felt rejected</a:t>
            </a:r>
          </a:p>
          <a:p>
            <a:r>
              <a:rPr lang="en-US" sz="2100" b="1" dirty="0"/>
              <a:t>Health Grades on line complaint </a:t>
            </a:r>
          </a:p>
          <a:p>
            <a:r>
              <a:rPr lang="en-US" sz="2100" b="1" dirty="0"/>
              <a:t>Dealing with difficult  patients is taxing-  could be topic for special seminar.  Dealing with personality disorders </a:t>
            </a:r>
          </a:p>
          <a:p>
            <a:r>
              <a:rPr lang="en-US" sz="2100" b="1" dirty="0"/>
              <a:t>Dr K had to deal with his  irrational guilt feelings and trouble saying NO-  What are your emotional buttons ???</a:t>
            </a:r>
          </a:p>
        </p:txBody>
      </p:sp>
    </p:spTree>
    <p:extLst>
      <p:ext uri="{BB962C8B-B14F-4D97-AF65-F5344CB8AC3E}">
        <p14:creationId xmlns:p14="http://schemas.microsoft.com/office/powerpoint/2010/main" val="34002924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25D9D-A115-49C5-A975-60E6773FA58B}"/>
              </a:ext>
            </a:extLst>
          </p:cNvPr>
          <p:cNvSpPr>
            <a:spLocks noGrp="1"/>
          </p:cNvSpPr>
          <p:nvPr>
            <p:ph type="title"/>
          </p:nvPr>
        </p:nvSpPr>
        <p:spPr>
          <a:xfrm>
            <a:off x="1435101" y="365125"/>
            <a:ext cx="7080249" cy="1325563"/>
          </a:xfrm>
        </p:spPr>
        <p:txBody>
          <a:bodyPr>
            <a:normAutofit/>
          </a:bodyPr>
          <a:lstStyle/>
          <a:p>
            <a:pPr algn="ctr"/>
            <a:r>
              <a:rPr lang="en-US" sz="4700" dirty="0"/>
              <a:t> </a:t>
            </a:r>
            <a:r>
              <a:rPr lang="en-US" sz="4000" dirty="0"/>
              <a:t>A Practice Change Was Sought To Deal with Difficult Cases </a:t>
            </a:r>
            <a:endParaRPr lang="en-US" sz="4700" dirty="0"/>
          </a:p>
        </p:txBody>
      </p:sp>
      <p:sp>
        <p:nvSpPr>
          <p:cNvPr id="16" name="Rectangle 9">
            <a:extLst>
              <a:ext uri="{FF2B5EF4-FFF2-40B4-BE49-F238E27FC236}">
                <a16:creationId xmlns:a16="http://schemas.microsoft.com/office/drawing/2014/main" id="{5DD103AA-7536-490B-973F-73CA63A7E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508938" y="-4508938"/>
            <a:ext cx="126124" cy="9144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7" name="Graphic 6" descr="Stethoscope">
            <a:extLst>
              <a:ext uri="{FF2B5EF4-FFF2-40B4-BE49-F238E27FC236}">
                <a16:creationId xmlns:a16="http://schemas.microsoft.com/office/drawing/2014/main" id="{0ED0D35F-D8D5-4EAF-8651-A2D523ED463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8650" y="685006"/>
            <a:ext cx="685800" cy="685800"/>
          </a:xfrm>
          <a:prstGeom prst="rect">
            <a:avLst/>
          </a:prstGeom>
        </p:spPr>
      </p:pic>
      <p:sp>
        <p:nvSpPr>
          <p:cNvPr id="3" name="Content Placeholder 2">
            <a:extLst>
              <a:ext uri="{FF2B5EF4-FFF2-40B4-BE49-F238E27FC236}">
                <a16:creationId xmlns:a16="http://schemas.microsoft.com/office/drawing/2014/main" id="{B79F2526-542F-4854-BC9A-8EA9CC9EE678}"/>
              </a:ext>
            </a:extLst>
          </p:cNvPr>
          <p:cNvSpPr>
            <a:spLocks noGrp="1"/>
          </p:cNvSpPr>
          <p:nvPr>
            <p:ph idx="1"/>
          </p:nvPr>
        </p:nvSpPr>
        <p:spPr>
          <a:xfrm>
            <a:off x="628650" y="1825625"/>
            <a:ext cx="7886700" cy="4351338"/>
          </a:xfrm>
        </p:spPr>
        <p:txBody>
          <a:bodyPr>
            <a:normAutofit fontScale="92500"/>
          </a:bodyPr>
          <a:lstStyle/>
          <a:p>
            <a:r>
              <a:rPr lang="en-US" sz="2600" dirty="0"/>
              <a:t>Doctors and staff put together a handout on how patients could  get the most out of their  appointment</a:t>
            </a:r>
          </a:p>
          <a:p>
            <a:r>
              <a:rPr lang="en-US" sz="2600" dirty="0"/>
              <a:t>Appointments with PA and ARNP encouraged  but this left  more complex cases for MD’s– more challenge</a:t>
            </a:r>
          </a:p>
          <a:p>
            <a:r>
              <a:rPr lang="en-US" sz="2600" dirty="0"/>
              <a:t>The need to stick to time limits was highlighted</a:t>
            </a:r>
          </a:p>
          <a:p>
            <a:r>
              <a:rPr lang="en-US" sz="2600" dirty="0"/>
              <a:t>Brochure  given to patients as they  called ( via email) or came in and patients advised to  be informed</a:t>
            </a:r>
          </a:p>
          <a:p>
            <a:r>
              <a:rPr lang="en-US" sz="2600" dirty="0"/>
              <a:t>This provided a way to set limits ahead of time </a:t>
            </a:r>
          </a:p>
          <a:p>
            <a:r>
              <a:rPr lang="en-US" sz="2600" dirty="0"/>
              <a:t>Key Drivers of MD satisfaction were having greater control over pace and content of work; having shared values with leaders; atmosphere of collegiality fairness and respect. </a:t>
            </a:r>
          </a:p>
        </p:txBody>
      </p:sp>
    </p:spTree>
    <p:extLst>
      <p:ext uri="{BB962C8B-B14F-4D97-AF65-F5344CB8AC3E}">
        <p14:creationId xmlns:p14="http://schemas.microsoft.com/office/powerpoint/2010/main" val="3186882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D0588-AC79-4FD1-BDEE-B9E9431FF22E}"/>
              </a:ext>
            </a:extLst>
          </p:cNvPr>
          <p:cNvSpPr>
            <a:spLocks noGrp="1"/>
          </p:cNvSpPr>
          <p:nvPr>
            <p:ph type="title"/>
          </p:nvPr>
        </p:nvSpPr>
        <p:spPr>
          <a:xfrm>
            <a:off x="3724072" y="629268"/>
            <a:ext cx="4939868" cy="1286160"/>
          </a:xfrm>
        </p:spPr>
        <p:txBody>
          <a:bodyPr anchor="b">
            <a:normAutofit/>
          </a:bodyPr>
          <a:lstStyle/>
          <a:p>
            <a:r>
              <a:rPr lang="en-US"/>
              <a:t>A Personal Note</a:t>
            </a:r>
          </a:p>
        </p:txBody>
      </p:sp>
      <p:sp>
        <p:nvSpPr>
          <p:cNvPr id="3" name="Content Placeholder 2">
            <a:extLst>
              <a:ext uri="{FF2B5EF4-FFF2-40B4-BE49-F238E27FC236}">
                <a16:creationId xmlns:a16="http://schemas.microsoft.com/office/drawing/2014/main" id="{DA73DF36-C5F3-4573-8BE4-18101C803B3C}"/>
              </a:ext>
            </a:extLst>
          </p:cNvPr>
          <p:cNvSpPr>
            <a:spLocks noGrp="1"/>
          </p:cNvSpPr>
          <p:nvPr>
            <p:ph idx="1"/>
          </p:nvPr>
        </p:nvSpPr>
        <p:spPr>
          <a:xfrm>
            <a:off x="3724073" y="2438400"/>
            <a:ext cx="4939867" cy="3785419"/>
          </a:xfrm>
        </p:spPr>
        <p:txBody>
          <a:bodyPr>
            <a:normAutofit/>
          </a:bodyPr>
          <a:lstStyle/>
          <a:p>
            <a:r>
              <a:rPr lang="en-US" sz="1800" b="1" dirty="0"/>
              <a:t>After my residency ,which I thought was tough, I did 2 years in the Navy and often had to evaluate 20-30 combat stressed marines  some nights on call. THE Vietnam War was raging the USA was in crisis mode with protests. MLK and JFK had been killed. It felt like the world was falling apart—like now with COVID</a:t>
            </a:r>
          </a:p>
          <a:p>
            <a:r>
              <a:rPr lang="en-US" sz="1800" b="1" dirty="0"/>
              <a:t>I joined the full time psychiatry faculty at Georgetown in1971 and  reorganized the outpatient therapy clinic in which residents  saw 10 patient hours per week First got into Medical finances as the clinic was going broke. How to balance clinical vs financial issues</a:t>
            </a:r>
          </a:p>
          <a:p>
            <a:endParaRPr lang="en-US" sz="1800" b="1" dirty="0"/>
          </a:p>
          <a:p>
            <a:endParaRPr lang="en-US" sz="1800" b="1" dirty="0"/>
          </a:p>
          <a:p>
            <a:endParaRPr lang="en-US" sz="1700" dirty="0"/>
          </a:p>
        </p:txBody>
      </p:sp>
      <p:pic>
        <p:nvPicPr>
          <p:cNvPr id="15" name="Picture 4">
            <a:extLst>
              <a:ext uri="{FF2B5EF4-FFF2-40B4-BE49-F238E27FC236}">
                <a16:creationId xmlns:a16="http://schemas.microsoft.com/office/drawing/2014/main" id="{A2635BC2-259F-4F1A-9D2F-CCF3042433A0}"/>
              </a:ext>
            </a:extLst>
          </p:cNvPr>
          <p:cNvPicPr>
            <a:picLocks noChangeAspect="1"/>
          </p:cNvPicPr>
          <p:nvPr/>
        </p:nvPicPr>
        <p:blipFill rotWithShape="1">
          <a:blip r:embed="rId3"/>
          <a:srcRect l="60556" r="5604" b="-1"/>
          <a:stretch/>
        </p:blipFill>
        <p:spPr>
          <a:xfrm>
            <a:off x="20" y="10"/>
            <a:ext cx="3476673" cy="6857990"/>
          </a:xfrm>
          <a:prstGeom prst="rect">
            <a:avLst/>
          </a:prstGeom>
          <a:effectLst/>
        </p:spPr>
      </p:pic>
      <p:cxnSp>
        <p:nvCxnSpPr>
          <p:cNvPr id="16"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03488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7A57295-2710-4920-B99A-4D1FA03A62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067929-4D33-4306-9E2F-67C49CDDB5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0050" y="465745"/>
            <a:ext cx="8343900" cy="5639435"/>
          </a:xfrm>
          <a:prstGeom prst="rect">
            <a:avLst/>
          </a:prstGeom>
          <a:solidFill>
            <a:schemeClr val="tx1">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894027"/>
            <a:ext cx="2620771" cy="4782873"/>
          </a:xfrm>
        </p:spPr>
        <p:txBody>
          <a:bodyPr>
            <a:normAutofit/>
          </a:bodyPr>
          <a:lstStyle/>
          <a:p>
            <a:pPr algn="r"/>
            <a:r>
              <a:rPr lang="en-US" sz="3400" b="1" dirty="0">
                <a:solidFill>
                  <a:schemeClr val="bg1"/>
                </a:solidFill>
              </a:rPr>
              <a:t>The Usual Stresses of Practice are </a:t>
            </a:r>
            <a:r>
              <a:rPr lang="en-US" sz="3400" b="1" dirty="0" err="1">
                <a:solidFill>
                  <a:schemeClr val="bg1"/>
                </a:solidFill>
              </a:rPr>
              <a:t>Compoundedby</a:t>
            </a:r>
            <a:r>
              <a:rPr lang="en-US" sz="3400" b="1" dirty="0">
                <a:solidFill>
                  <a:schemeClr val="bg1"/>
                </a:solidFill>
              </a:rPr>
              <a:t>  Other Issues in Academic Medical Centers</a:t>
            </a:r>
          </a:p>
        </p:txBody>
      </p:sp>
      <p:cxnSp>
        <p:nvCxnSpPr>
          <p:cNvPr id="14" name="Straight Connector 13">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2456FB76-06C6-463E-A969-779043CB7635}"/>
              </a:ext>
            </a:extLst>
          </p:cNvPr>
          <p:cNvSpPr>
            <a:spLocks noGrp="1"/>
          </p:cNvSpPr>
          <p:nvPr>
            <p:ph idx="1"/>
          </p:nvPr>
        </p:nvSpPr>
        <p:spPr>
          <a:xfrm>
            <a:off x="3732024" y="894027"/>
            <a:ext cx="4783326" cy="4782873"/>
          </a:xfrm>
        </p:spPr>
        <p:txBody>
          <a:bodyPr anchor="ctr">
            <a:normAutofit lnSpcReduction="10000"/>
          </a:bodyPr>
          <a:lstStyle/>
          <a:p>
            <a:pPr marL="0" indent="0">
              <a:buNone/>
            </a:pPr>
            <a:endParaRPr lang="en-US" sz="2100" b="1" dirty="0">
              <a:solidFill>
                <a:schemeClr val="bg1"/>
              </a:solidFill>
            </a:endParaRPr>
          </a:p>
          <a:p>
            <a:r>
              <a:rPr lang="en-US" sz="2100" b="1" dirty="0">
                <a:solidFill>
                  <a:schemeClr val="bg1"/>
                </a:solidFill>
              </a:rPr>
              <a:t>The Usual Stresses of practice  are usually handled well by most physicians but academic medicine has  added layers of complexity</a:t>
            </a:r>
          </a:p>
          <a:p>
            <a:r>
              <a:rPr lang="en-US" sz="2100" b="1" dirty="0">
                <a:solidFill>
                  <a:schemeClr val="bg1"/>
                </a:solidFill>
              </a:rPr>
              <a:t> Academic medical centers like all Accountable Care Organizations must  employ corporate procedures to  provide quality care.  </a:t>
            </a:r>
          </a:p>
          <a:p>
            <a:r>
              <a:rPr lang="en-US" sz="2100" b="1" dirty="0">
                <a:solidFill>
                  <a:schemeClr val="bg1"/>
                </a:solidFill>
              </a:rPr>
              <a:t>Faculty not only have to educate medical students and train residents but must also see  a large enough volume of patients  to meet departmental budgetary needs or bring in grants. A Real  Economic Stressor</a:t>
            </a:r>
            <a:endParaRPr lang="en-US" sz="2100" dirty="0">
              <a:solidFill>
                <a:schemeClr val="bg1"/>
              </a:solidFill>
            </a:endParaRPr>
          </a:p>
        </p:txBody>
      </p:sp>
    </p:spTree>
    <p:extLst>
      <p:ext uri="{BB962C8B-B14F-4D97-AF65-F5344CB8AC3E}">
        <p14:creationId xmlns:p14="http://schemas.microsoft.com/office/powerpoint/2010/main" val="235996209"/>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3CDB30C-1F82-41E6-A067-831D6E891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 y="0"/>
            <a:ext cx="9143772"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DDA86DD-F997-4F66-A87C-5B58AB6D1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541782"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241B827-437E-40A3-A732-669230D6A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1826" y="891540"/>
            <a:ext cx="8242174"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3E68E5-83DC-474A-9F45-7F25711D6F7D}"/>
              </a:ext>
            </a:extLst>
          </p:cNvPr>
          <p:cNvSpPr>
            <a:spLocks noGrp="1"/>
          </p:cNvSpPr>
          <p:nvPr>
            <p:ph type="title"/>
          </p:nvPr>
        </p:nvSpPr>
        <p:spPr>
          <a:xfrm>
            <a:off x="1142988" y="1054121"/>
            <a:ext cx="7098848" cy="1184111"/>
          </a:xfrm>
        </p:spPr>
        <p:txBody>
          <a:bodyPr>
            <a:normAutofit/>
          </a:bodyPr>
          <a:lstStyle/>
          <a:p>
            <a:r>
              <a:rPr lang="en-US" sz="3700"/>
              <a:t>Challenges in Academic Medicine</a:t>
            </a:r>
          </a:p>
        </p:txBody>
      </p:sp>
      <p:sp>
        <p:nvSpPr>
          <p:cNvPr id="3" name="Content Placeholder 2">
            <a:extLst>
              <a:ext uri="{FF2B5EF4-FFF2-40B4-BE49-F238E27FC236}">
                <a16:creationId xmlns:a16="http://schemas.microsoft.com/office/drawing/2014/main" id="{8AFE0062-9ACF-47DB-AB02-A1C42C43B236}"/>
              </a:ext>
            </a:extLst>
          </p:cNvPr>
          <p:cNvSpPr>
            <a:spLocks noGrp="1"/>
          </p:cNvSpPr>
          <p:nvPr>
            <p:ph idx="1"/>
          </p:nvPr>
        </p:nvSpPr>
        <p:spPr>
          <a:xfrm>
            <a:off x="1143000" y="2399099"/>
            <a:ext cx="7099173" cy="3400969"/>
          </a:xfrm>
        </p:spPr>
        <p:txBody>
          <a:bodyPr>
            <a:normAutofit/>
          </a:bodyPr>
          <a:lstStyle/>
          <a:p>
            <a:r>
              <a:rPr lang="en-US" sz="2100" dirty="0"/>
              <a:t>Finding common ground between Clinical Faculty with Patient Care Duties and Teaching Faculty who  have large academic teaching load</a:t>
            </a:r>
          </a:p>
          <a:p>
            <a:r>
              <a:rPr lang="en-US" sz="2100" dirty="0"/>
              <a:t>Every department wrestles with this</a:t>
            </a:r>
          </a:p>
          <a:p>
            <a:r>
              <a:rPr lang="en-US" sz="2100" dirty="0"/>
              <a:t>Increased concern about medical student depression and faculty burnout</a:t>
            </a:r>
          </a:p>
          <a:p>
            <a:r>
              <a:rPr lang="en-US" sz="2100" dirty="0"/>
              <a:t>Increased competition for residency slots</a:t>
            </a:r>
          </a:p>
          <a:p>
            <a:r>
              <a:rPr lang="en-US" sz="2100" dirty="0"/>
              <a:t>Joint Committee to work on areas of disagreement- ongoing negotiations. Must compromise</a:t>
            </a:r>
          </a:p>
        </p:txBody>
      </p:sp>
    </p:spTree>
    <p:extLst>
      <p:ext uri="{BB962C8B-B14F-4D97-AF65-F5344CB8AC3E}">
        <p14:creationId xmlns:p14="http://schemas.microsoft.com/office/powerpoint/2010/main" val="18770838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772A1-215A-4CC3-A668-4303AEC40315}"/>
              </a:ext>
            </a:extLst>
          </p:cNvPr>
          <p:cNvSpPr>
            <a:spLocks noGrp="1"/>
          </p:cNvSpPr>
          <p:nvPr>
            <p:ph type="title"/>
          </p:nvPr>
        </p:nvSpPr>
        <p:spPr>
          <a:xfrm>
            <a:off x="840699" y="687480"/>
            <a:ext cx="5605629" cy="994172"/>
          </a:xfrm>
        </p:spPr>
        <p:txBody>
          <a:bodyPr>
            <a:normAutofit/>
          </a:bodyPr>
          <a:lstStyle/>
          <a:p>
            <a:r>
              <a:rPr lang="en-US" sz="3000"/>
              <a:t>Hans Selye Coined the Term Stress</a:t>
            </a:r>
          </a:p>
        </p:txBody>
      </p:sp>
      <p:sp>
        <p:nvSpPr>
          <p:cNvPr id="3" name="Content Placeholder 2">
            <a:extLst>
              <a:ext uri="{FF2B5EF4-FFF2-40B4-BE49-F238E27FC236}">
                <a16:creationId xmlns:a16="http://schemas.microsoft.com/office/drawing/2014/main" id="{7CE684BD-6B94-4F60-A834-CF3B2F58B2AE}"/>
              </a:ext>
            </a:extLst>
          </p:cNvPr>
          <p:cNvSpPr>
            <a:spLocks noGrp="1"/>
          </p:cNvSpPr>
          <p:nvPr>
            <p:ph idx="1"/>
          </p:nvPr>
        </p:nvSpPr>
        <p:spPr>
          <a:xfrm>
            <a:off x="852321" y="2227943"/>
            <a:ext cx="5033221" cy="3788227"/>
          </a:xfrm>
        </p:spPr>
        <p:txBody>
          <a:bodyPr anchor="ctr">
            <a:noAutofit/>
          </a:bodyPr>
          <a:lstStyle/>
          <a:p>
            <a:r>
              <a:rPr lang="en-US" sz="2400" b="1" dirty="0"/>
              <a:t> Described stages in  response to stress-  the General Adaptation Syndrome</a:t>
            </a:r>
          </a:p>
          <a:p>
            <a:r>
              <a:rPr lang="en-US" sz="2400" b="1" dirty="0"/>
              <a:t>Something is stressful whether it is good or bad because it requires adaption and the expenditure of energy   as a demand is made on the  mind and body to change</a:t>
            </a:r>
          </a:p>
          <a:p>
            <a:r>
              <a:rPr lang="en-US" sz="2400" b="1" dirty="0"/>
              <a:t>The HPA axis is mediator of stress and  impact of elevated levels of corticosteroids in stress</a:t>
            </a:r>
          </a:p>
        </p:txBody>
      </p:sp>
      <p:sp>
        <p:nvSpPr>
          <p:cNvPr id="19" name="Rectangle 1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Oval 2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6" name="Graphic 15" descr="Brain in head">
            <a:extLst>
              <a:ext uri="{FF2B5EF4-FFF2-40B4-BE49-F238E27FC236}">
                <a16:creationId xmlns:a16="http://schemas.microsoft.com/office/drawing/2014/main" id="{4D5CA901-ABDC-4096-84B3-DF1520530D9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24964" y="2865141"/>
            <a:ext cx="1143455" cy="1143455"/>
          </a:xfrm>
          <a:prstGeom prst="rect">
            <a:avLst/>
          </a:prstGeom>
        </p:spPr>
      </p:pic>
    </p:spTree>
    <p:extLst>
      <p:ext uri="{BB962C8B-B14F-4D97-AF65-F5344CB8AC3E}">
        <p14:creationId xmlns:p14="http://schemas.microsoft.com/office/powerpoint/2010/main" val="24284012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 </a:t>
            </a:r>
            <a:r>
              <a:rPr lang="en-US" b="1" dirty="0"/>
              <a:t>Chronic Stress Undermines Coping Skills and Leads to Burnout: Selye</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1000" y="1905000"/>
            <a:ext cx="7848600" cy="4419600"/>
          </a:xfrm>
        </p:spPr>
      </p:pic>
    </p:spTree>
    <p:extLst>
      <p:ext uri="{BB962C8B-B14F-4D97-AF65-F5344CB8AC3E}">
        <p14:creationId xmlns:p14="http://schemas.microsoft.com/office/powerpoint/2010/main" val="32060477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2EAA8ABB-E28C-4BD6-B2CD-376882E92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A9D757-626B-44B6-9985-21193A460448}"/>
              </a:ext>
            </a:extLst>
          </p:cNvPr>
          <p:cNvSpPr>
            <a:spLocks noGrp="1"/>
          </p:cNvSpPr>
          <p:nvPr>
            <p:ph type="title"/>
          </p:nvPr>
        </p:nvSpPr>
        <p:spPr>
          <a:xfrm>
            <a:off x="6572703" y="679731"/>
            <a:ext cx="2317758" cy="3736540"/>
          </a:xfrm>
        </p:spPr>
        <p:txBody>
          <a:bodyPr vert="horz" lIns="91440" tIns="45720" rIns="91440" bIns="45720" rtlCol="0" anchor="b">
            <a:normAutofit/>
          </a:bodyPr>
          <a:lstStyle/>
          <a:p>
            <a:r>
              <a:rPr lang="en-US" sz="4000" kern="1200">
                <a:solidFill>
                  <a:schemeClr val="tx1"/>
                </a:solidFill>
                <a:latin typeface="+mj-lt"/>
                <a:ea typeface="+mj-ea"/>
                <a:cs typeface="+mj-cs"/>
              </a:rPr>
              <a:t>Stress Rating Scales: Holmes Rahe</a:t>
            </a:r>
          </a:p>
        </p:txBody>
      </p:sp>
      <p:grpSp>
        <p:nvGrpSpPr>
          <p:cNvPr id="25" name="Group 24">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6888" y="1"/>
            <a:ext cx="1834788" cy="5777808"/>
            <a:chOff x="329184" y="1"/>
            <a:chExt cx="524256" cy="5777808"/>
          </a:xfrm>
        </p:grpSpPr>
        <p:cxnSp>
          <p:nvCxnSpPr>
            <p:cNvPr id="26" name="Straight Connector 25">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28">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6467" y="679731"/>
            <a:ext cx="5761720" cy="56628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Table&#10;&#10;Description automatically generated">
            <a:extLst>
              <a:ext uri="{FF2B5EF4-FFF2-40B4-BE49-F238E27FC236}">
                <a16:creationId xmlns:a16="http://schemas.microsoft.com/office/drawing/2014/main" id="{46421B84-881F-4C98-90B6-347CE796B09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336" r="27377" b="-3"/>
          <a:stretch/>
        </p:blipFill>
        <p:spPr>
          <a:xfrm>
            <a:off x="747272" y="972235"/>
            <a:ext cx="2537460" cy="5047735"/>
          </a:xfrm>
          <a:prstGeom prst="rect">
            <a:avLst/>
          </a:prstGeom>
        </p:spPr>
      </p:pic>
      <p:pic>
        <p:nvPicPr>
          <p:cNvPr id="5" name="Content Placeholder 4" descr="Table&#10;&#10;Description automatically generated">
            <a:extLst>
              <a:ext uri="{FF2B5EF4-FFF2-40B4-BE49-F238E27FC236}">
                <a16:creationId xmlns:a16="http://schemas.microsoft.com/office/drawing/2014/main" id="{67A749F8-9B60-4A87-9C0F-2026103F0B30}"/>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r="17250" b="-3"/>
          <a:stretch/>
        </p:blipFill>
        <p:spPr>
          <a:xfrm>
            <a:off x="3512729" y="972235"/>
            <a:ext cx="2537460" cy="5047735"/>
          </a:xfrm>
          <a:prstGeom prst="rect">
            <a:avLst/>
          </a:prstGeom>
        </p:spPr>
      </p:pic>
    </p:spTree>
    <p:extLst>
      <p:ext uri="{BB962C8B-B14F-4D97-AF65-F5344CB8AC3E}">
        <p14:creationId xmlns:p14="http://schemas.microsoft.com/office/powerpoint/2010/main" val="31754985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397" y="508838"/>
            <a:ext cx="3913467"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E8FAB96E-4E6B-4076-B8C7-AF1F91B630B2}"/>
              </a:ext>
            </a:extLst>
          </p:cNvPr>
          <p:cNvSpPr>
            <a:spLocks noGrp="1"/>
          </p:cNvSpPr>
          <p:nvPr>
            <p:ph type="title"/>
          </p:nvPr>
        </p:nvSpPr>
        <p:spPr>
          <a:xfrm>
            <a:off x="480060" y="1243013"/>
            <a:ext cx="2891790" cy="4371974"/>
          </a:xfrm>
        </p:spPr>
        <p:txBody>
          <a:bodyPr>
            <a:normAutofit/>
          </a:bodyPr>
          <a:lstStyle/>
          <a:p>
            <a:r>
              <a:rPr lang="en-US" sz="3100" b="1" dirty="0">
                <a:solidFill>
                  <a:schemeClr val="tx2"/>
                </a:solidFill>
              </a:rPr>
              <a:t>Stress can be objectively quantified on the Stress Scale</a:t>
            </a:r>
          </a:p>
        </p:txBody>
      </p:sp>
      <p:sp>
        <p:nvSpPr>
          <p:cNvPr id="3" name="Content Placeholder 2">
            <a:extLst>
              <a:ext uri="{FF2B5EF4-FFF2-40B4-BE49-F238E27FC236}">
                <a16:creationId xmlns:a16="http://schemas.microsoft.com/office/drawing/2014/main" id="{64FA3E51-A4E4-46FC-84D6-D000373384A0}"/>
              </a:ext>
            </a:extLst>
          </p:cNvPr>
          <p:cNvSpPr>
            <a:spLocks noGrp="1"/>
          </p:cNvSpPr>
          <p:nvPr>
            <p:ph idx="1"/>
          </p:nvPr>
        </p:nvSpPr>
        <p:spPr>
          <a:xfrm>
            <a:off x="4629150" y="804672"/>
            <a:ext cx="3915918" cy="5230368"/>
          </a:xfrm>
        </p:spPr>
        <p:txBody>
          <a:bodyPr anchor="ctr">
            <a:normAutofit/>
          </a:bodyPr>
          <a:lstStyle/>
          <a:p>
            <a:r>
              <a:rPr lang="en-US" sz="2400" b="1" dirty="0">
                <a:solidFill>
                  <a:schemeClr val="tx2"/>
                </a:solidFill>
              </a:rPr>
              <a:t>  A total score of less that 150 –low level of stress and low likelihood of a stress related disorder such as Burnout</a:t>
            </a:r>
          </a:p>
          <a:p>
            <a:r>
              <a:rPr lang="en-US" sz="2400" b="1" dirty="0">
                <a:solidFill>
                  <a:schemeClr val="tx2"/>
                </a:solidFill>
              </a:rPr>
              <a:t>Between 150- 299 a moderate level of stress  and  50 % increase risk of an illness or injury </a:t>
            </a:r>
          </a:p>
          <a:p>
            <a:r>
              <a:rPr lang="en-US" sz="2400" b="1" dirty="0">
                <a:solidFill>
                  <a:schemeClr val="tx2"/>
                </a:solidFill>
              </a:rPr>
              <a:t>Over 300 a high level of stress and 80% increase in risk of mental physical illness or injury </a:t>
            </a:r>
          </a:p>
        </p:txBody>
      </p:sp>
    </p:spTree>
    <p:extLst>
      <p:ext uri="{BB962C8B-B14F-4D97-AF65-F5344CB8AC3E}">
        <p14:creationId xmlns:p14="http://schemas.microsoft.com/office/powerpoint/2010/main" val="3032022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7CDE6E-067A-4694-963C-C78D04171C83}"/>
              </a:ext>
            </a:extLst>
          </p:cNvPr>
          <p:cNvSpPr>
            <a:spLocks noGrp="1"/>
          </p:cNvSpPr>
          <p:nvPr>
            <p:ph type="title"/>
          </p:nvPr>
        </p:nvSpPr>
        <p:spPr>
          <a:xfrm>
            <a:off x="806825" y="1188637"/>
            <a:ext cx="2241175" cy="4480726"/>
          </a:xfrm>
        </p:spPr>
        <p:txBody>
          <a:bodyPr>
            <a:normAutofit/>
          </a:bodyPr>
          <a:lstStyle/>
          <a:p>
            <a:pPr algn="r"/>
            <a:r>
              <a:rPr lang="en-US" sz="4000"/>
              <a:t>The Concept of Psycho-Endocrine Events</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B5CCE3C-90C5-424A-9D16-097951CEC2BD}"/>
              </a:ext>
            </a:extLst>
          </p:cNvPr>
          <p:cNvSpPr>
            <a:spLocks noGrp="1"/>
          </p:cNvSpPr>
          <p:nvPr>
            <p:ph idx="1"/>
          </p:nvPr>
        </p:nvSpPr>
        <p:spPr>
          <a:xfrm>
            <a:off x="3941445" y="1648870"/>
            <a:ext cx="3527136" cy="3560260"/>
          </a:xfrm>
        </p:spPr>
        <p:txBody>
          <a:bodyPr anchor="ctr">
            <a:normAutofit/>
          </a:bodyPr>
          <a:lstStyle/>
          <a:p>
            <a:r>
              <a:rPr lang="en-US" sz="2100" dirty="0"/>
              <a:t>Events that  cause a loss of self esteem trigger hormonal reactions </a:t>
            </a:r>
          </a:p>
          <a:p>
            <a:r>
              <a:rPr lang="en-US" sz="2100" dirty="0"/>
              <a:t>These impact our neurotransmitters and can cause  sense of deflation, defeat, fatigue  poor mood, and </a:t>
            </a:r>
            <a:r>
              <a:rPr lang="en-US" sz="2100" dirty="0" err="1"/>
              <a:t>congitive</a:t>
            </a:r>
            <a:r>
              <a:rPr lang="en-US" sz="2100" dirty="0"/>
              <a:t> impairment</a:t>
            </a:r>
          </a:p>
          <a:p>
            <a:r>
              <a:rPr lang="en-US" sz="2100" dirty="0"/>
              <a:t>  </a:t>
            </a:r>
          </a:p>
        </p:txBody>
      </p:sp>
    </p:spTree>
    <p:extLst>
      <p:ext uri="{BB962C8B-B14F-4D97-AF65-F5344CB8AC3E}">
        <p14:creationId xmlns:p14="http://schemas.microsoft.com/office/powerpoint/2010/main" val="25387437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7A57295-2710-4920-B99A-4D1FA03A62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8067929-4D33-4306-9E2F-67C49CDDB5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0050" y="465745"/>
            <a:ext cx="8343900" cy="5639435"/>
          </a:xfrm>
          <a:prstGeom prst="rect">
            <a:avLst/>
          </a:prstGeom>
          <a:solidFill>
            <a:schemeClr val="tx1">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634918-2288-4A70-8723-F9327A6750C5}"/>
              </a:ext>
            </a:extLst>
          </p:cNvPr>
          <p:cNvSpPr>
            <a:spLocks noGrp="1"/>
          </p:cNvSpPr>
          <p:nvPr>
            <p:ph type="title"/>
          </p:nvPr>
        </p:nvSpPr>
        <p:spPr>
          <a:xfrm>
            <a:off x="628650" y="894027"/>
            <a:ext cx="2620771" cy="4782873"/>
          </a:xfrm>
        </p:spPr>
        <p:txBody>
          <a:bodyPr>
            <a:normAutofit/>
          </a:bodyPr>
          <a:lstStyle/>
          <a:p>
            <a:pPr algn="r"/>
            <a:r>
              <a:rPr lang="en-US" b="1" dirty="0">
                <a:solidFill>
                  <a:schemeClr val="bg1"/>
                </a:solidFill>
              </a:rPr>
              <a:t>Effects of Chronic Stress-</a:t>
            </a:r>
            <a:r>
              <a:rPr lang="en-US" b="1" dirty="0" err="1">
                <a:solidFill>
                  <a:schemeClr val="bg1"/>
                </a:solidFill>
              </a:rPr>
              <a:t>RememberThis</a:t>
            </a:r>
            <a:r>
              <a:rPr lang="en-US" b="1" dirty="0">
                <a:solidFill>
                  <a:schemeClr val="bg1"/>
                </a:solidFill>
              </a:rPr>
              <a:t>	</a:t>
            </a:r>
          </a:p>
        </p:txBody>
      </p:sp>
      <p:cxnSp>
        <p:nvCxnSpPr>
          <p:cNvPr id="12" name="Straight Connector 11">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8980221-BE00-45E9-BB88-F842B7C8C056}"/>
              </a:ext>
            </a:extLst>
          </p:cNvPr>
          <p:cNvSpPr>
            <a:spLocks noGrp="1"/>
          </p:cNvSpPr>
          <p:nvPr>
            <p:ph idx="1"/>
          </p:nvPr>
        </p:nvSpPr>
        <p:spPr>
          <a:xfrm>
            <a:off x="3732024" y="894027"/>
            <a:ext cx="4783326" cy="4782873"/>
          </a:xfrm>
        </p:spPr>
        <p:txBody>
          <a:bodyPr anchor="ctr">
            <a:normAutofit/>
          </a:bodyPr>
          <a:lstStyle/>
          <a:p>
            <a:r>
              <a:rPr lang="en-US" sz="2100" b="1" dirty="0">
                <a:solidFill>
                  <a:schemeClr val="bg1"/>
                </a:solidFill>
              </a:rPr>
              <a:t>High levels of Stress Hormones Impact the Hippocampus, Amygdala and Pre Frontal Cortex  causing  dysfunction</a:t>
            </a:r>
          </a:p>
          <a:p>
            <a:r>
              <a:rPr lang="en-US" sz="2100" b="1" dirty="0">
                <a:solidFill>
                  <a:schemeClr val="bg1"/>
                </a:solidFill>
              </a:rPr>
              <a:t>Impaired memory and judgment just when we need it the most</a:t>
            </a:r>
          </a:p>
          <a:p>
            <a:r>
              <a:rPr lang="en-US" sz="2100" b="1" dirty="0">
                <a:solidFill>
                  <a:schemeClr val="bg1"/>
                </a:solidFill>
              </a:rPr>
              <a:t>Increased misperception of others as hostile</a:t>
            </a:r>
          </a:p>
          <a:p>
            <a:r>
              <a:rPr lang="en-US" sz="2100" b="1" dirty="0">
                <a:solidFill>
                  <a:schemeClr val="bg1"/>
                </a:solidFill>
              </a:rPr>
              <a:t>Physiological effects on the body- fatigue, insomnia, sweating, HTN, back ache headache somatic symptoms</a:t>
            </a:r>
          </a:p>
        </p:txBody>
      </p:sp>
    </p:spTree>
    <p:extLst>
      <p:ext uri="{BB962C8B-B14F-4D97-AF65-F5344CB8AC3E}">
        <p14:creationId xmlns:p14="http://schemas.microsoft.com/office/powerpoint/2010/main" val="2463101338"/>
      </p:ext>
    </p:extLst>
  </p:cSld>
  <p:clrMapOvr>
    <a:overrideClrMapping bg1="dk1" tx1="lt1" bg2="dk2" tx2="lt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40E93D9-F13F-4097-A159-E0A6CEBA8F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11656EA2-C5BD-4C4E-A5DE-0CFB16B970BB}"/>
              </a:ext>
            </a:extLst>
          </p:cNvPr>
          <p:cNvSpPr>
            <a:spLocks noGrp="1"/>
          </p:cNvSpPr>
          <p:nvPr>
            <p:ph type="title"/>
          </p:nvPr>
        </p:nvSpPr>
        <p:spPr>
          <a:xfrm>
            <a:off x="292437" y="444464"/>
            <a:ext cx="2565228" cy="1906317"/>
          </a:xfrm>
        </p:spPr>
        <p:txBody>
          <a:bodyPr>
            <a:normAutofit/>
          </a:bodyPr>
          <a:lstStyle/>
          <a:p>
            <a:pPr algn="ctr"/>
            <a:r>
              <a:rPr lang="en-US" sz="2400" b="1"/>
              <a:t>External Stress Gets Under  Your skin and fosters Internal Stress</a:t>
            </a:r>
          </a:p>
        </p:txBody>
      </p:sp>
      <p:pic>
        <p:nvPicPr>
          <p:cNvPr id="6" name="Picture 5">
            <a:extLst>
              <a:ext uri="{FF2B5EF4-FFF2-40B4-BE49-F238E27FC236}">
                <a16:creationId xmlns:a16="http://schemas.microsoft.com/office/drawing/2014/main" id="{05B3C87A-68D9-4D1E-B3E0-559973FB2D9A}"/>
              </a:ext>
            </a:extLst>
          </p:cNvPr>
          <p:cNvPicPr>
            <a:picLocks noChangeAspect="1"/>
          </p:cNvPicPr>
          <p:nvPr/>
        </p:nvPicPr>
        <p:blipFill rotWithShape="1">
          <a:blip r:embed="rId2"/>
          <a:srcRect l="36490" r="19371" b="-3"/>
          <a:stretch/>
        </p:blipFill>
        <p:spPr>
          <a:xfrm>
            <a:off x="20" y="2768743"/>
            <a:ext cx="3208693" cy="4089258"/>
          </a:xfrm>
          <a:prstGeom prst="rect">
            <a:avLst/>
          </a:prstGeom>
        </p:spPr>
      </p:pic>
      <p:sp>
        <p:nvSpPr>
          <p:cNvPr id="19" name="Rectangle 18">
            <a:extLst>
              <a:ext uri="{FF2B5EF4-FFF2-40B4-BE49-F238E27FC236}">
                <a16:creationId xmlns:a16="http://schemas.microsoft.com/office/drawing/2014/main" id="{BA3D150B-ADB5-401D-8304-C7845A1095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68743"/>
            <a:ext cx="3232716"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1" name="Rectangle 20">
            <a:extLst>
              <a:ext uri="{FF2B5EF4-FFF2-40B4-BE49-F238E27FC236}">
                <a16:creationId xmlns:a16="http://schemas.microsoft.com/office/drawing/2014/main" id="{ACD3AB31-A71C-4414-BA05-CF667CBA3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15319" y="3404996"/>
            <a:ext cx="6858002" cy="4800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graphicFrame>
        <p:nvGraphicFramePr>
          <p:cNvPr id="5" name="Content Placeholder 2">
            <a:extLst>
              <a:ext uri="{FF2B5EF4-FFF2-40B4-BE49-F238E27FC236}">
                <a16:creationId xmlns:a16="http://schemas.microsoft.com/office/drawing/2014/main" id="{1D4D98D5-108D-4803-986D-68B10C81DAC9}"/>
              </a:ext>
            </a:extLst>
          </p:cNvPr>
          <p:cNvGraphicFramePr>
            <a:graphicFrameLocks noGrp="1"/>
          </p:cNvGraphicFramePr>
          <p:nvPr>
            <p:ph idx="1"/>
            <p:extLst>
              <p:ext uri="{D42A27DB-BD31-4B8C-83A1-F6EECF244321}">
                <p14:modId xmlns:p14="http://schemas.microsoft.com/office/powerpoint/2010/main" val="3459631236"/>
              </p:ext>
            </p:extLst>
          </p:nvPr>
        </p:nvGraphicFramePr>
        <p:xfrm>
          <a:off x="4073734" y="678955"/>
          <a:ext cx="4189836" cy="54097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465371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8333BA-AE6E-427A-9B16-A39C8073F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3CFCFA-A9AE-4364-B100-F66E84EE7C8C}"/>
              </a:ext>
            </a:extLst>
          </p:cNvPr>
          <p:cNvSpPr>
            <a:spLocks noGrp="1"/>
          </p:cNvSpPr>
          <p:nvPr>
            <p:ph type="title"/>
          </p:nvPr>
        </p:nvSpPr>
        <p:spPr>
          <a:xfrm>
            <a:off x="628650" y="631825"/>
            <a:ext cx="7886700" cy="1325563"/>
          </a:xfrm>
        </p:spPr>
        <p:txBody>
          <a:bodyPr>
            <a:normAutofit/>
          </a:bodyPr>
          <a:lstStyle/>
          <a:p>
            <a:pPr algn="ctr"/>
            <a:r>
              <a:rPr lang="en-US" b="1" dirty="0"/>
              <a:t>Internal Sources Of Stress	</a:t>
            </a:r>
          </a:p>
        </p:txBody>
      </p:sp>
      <p:sp>
        <p:nvSpPr>
          <p:cNvPr id="3" name="Content Placeholder 2">
            <a:extLst>
              <a:ext uri="{FF2B5EF4-FFF2-40B4-BE49-F238E27FC236}">
                <a16:creationId xmlns:a16="http://schemas.microsoft.com/office/drawing/2014/main" id="{C5B67103-64D7-4219-AB4F-1A72D560C3DD}"/>
              </a:ext>
            </a:extLst>
          </p:cNvPr>
          <p:cNvSpPr>
            <a:spLocks noGrp="1"/>
          </p:cNvSpPr>
          <p:nvPr>
            <p:ph idx="1"/>
          </p:nvPr>
        </p:nvSpPr>
        <p:spPr>
          <a:xfrm>
            <a:off x="628650" y="2057400"/>
            <a:ext cx="7886700" cy="3871762"/>
          </a:xfrm>
        </p:spPr>
        <p:txBody>
          <a:bodyPr>
            <a:normAutofit fontScale="92500" lnSpcReduction="10000"/>
          </a:bodyPr>
          <a:lstStyle/>
          <a:p>
            <a:r>
              <a:rPr lang="en-US" b="1" dirty="0"/>
              <a:t>Inner drives, basic instincts and emotional conflicts can be stirred up by external stress and result in disruptive behavior</a:t>
            </a:r>
          </a:p>
          <a:p>
            <a:r>
              <a:rPr lang="en-US" b="1" dirty="0"/>
              <a:t>Greed, lust, envy, have, our” dark side”  can be activated during stress- For example, under financial stress resorting to  fraudulent billing or  selling prescriptions.</a:t>
            </a:r>
          </a:p>
          <a:p>
            <a:r>
              <a:rPr lang="en-US" b="1" dirty="0"/>
              <a:t> Moral Stress when we don’t live up to our ideals or fulfill or expectations</a:t>
            </a:r>
          </a:p>
          <a:p>
            <a:r>
              <a:rPr lang="en-US" b="1" dirty="0"/>
              <a:t>Shame when we  resent the patient</a:t>
            </a:r>
          </a:p>
          <a:p>
            <a:endParaRPr lang="en-US" b="1" dirty="0"/>
          </a:p>
          <a:p>
            <a:endParaRPr lang="en-US" sz="2100" dirty="0"/>
          </a:p>
        </p:txBody>
      </p:sp>
    </p:spTree>
    <p:extLst>
      <p:ext uri="{BB962C8B-B14F-4D97-AF65-F5344CB8AC3E}">
        <p14:creationId xmlns:p14="http://schemas.microsoft.com/office/powerpoint/2010/main" val="3166731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03188D0-F7D1-425B-ABBA-F29373A1B8D2}"/>
              </a:ext>
            </a:extLst>
          </p:cNvPr>
          <p:cNvSpPr>
            <a:spLocks noGrp="1"/>
          </p:cNvSpPr>
          <p:nvPr>
            <p:ph type="title"/>
          </p:nvPr>
        </p:nvSpPr>
        <p:spPr>
          <a:xfrm>
            <a:off x="482600" y="321735"/>
            <a:ext cx="8178799" cy="810944"/>
          </a:xfrm>
        </p:spPr>
        <p:txBody>
          <a:bodyPr>
            <a:normAutofit/>
          </a:bodyPr>
          <a:lstStyle/>
          <a:p>
            <a:pPr algn="ctr"/>
            <a:r>
              <a:rPr lang="en-US" sz="3100" dirty="0"/>
              <a:t>Another Personal Note		</a:t>
            </a:r>
          </a:p>
        </p:txBody>
      </p:sp>
      <p:sp>
        <p:nvSpPr>
          <p:cNvPr id="3" name="Content Placeholder 2">
            <a:extLst>
              <a:ext uri="{FF2B5EF4-FFF2-40B4-BE49-F238E27FC236}">
                <a16:creationId xmlns:a16="http://schemas.microsoft.com/office/drawing/2014/main" id="{D1C1C38A-FB3B-497E-BBD6-5386394982DA}"/>
              </a:ext>
            </a:extLst>
          </p:cNvPr>
          <p:cNvSpPr>
            <a:spLocks noGrp="1"/>
          </p:cNvSpPr>
          <p:nvPr>
            <p:ph idx="1"/>
          </p:nvPr>
        </p:nvSpPr>
        <p:spPr>
          <a:xfrm>
            <a:off x="482601" y="1219200"/>
            <a:ext cx="5168391" cy="5486400"/>
          </a:xfrm>
        </p:spPr>
        <p:txBody>
          <a:bodyPr>
            <a:normAutofit/>
          </a:bodyPr>
          <a:lstStyle/>
          <a:p>
            <a:r>
              <a:rPr lang="en-US" sz="1800" b="1" dirty="0"/>
              <a:t>Next I had the task of founding the first  </a:t>
            </a:r>
            <a:r>
              <a:rPr lang="en-US" sz="2000" b="1" dirty="0"/>
              <a:t>psychiatric in patient service at Georgetown and my stress levels went up. I had many  complex  cases and teaching duties I also  had to attend budget and finance meetings and if the ward did not generate enough revenue we would lose the beds. </a:t>
            </a:r>
          </a:p>
          <a:p>
            <a:r>
              <a:rPr lang="en-US" sz="2000" b="1" dirty="0"/>
              <a:t>As I was virtually on call 24-7 and problems often came up on the ward at night, I had to stop giving lectures to med students and came into conflict with faculty who were stretched thin covering all the teaching hours. I was on the verge of burnout myself</a:t>
            </a:r>
          </a:p>
          <a:p>
            <a:r>
              <a:rPr lang="en-US" sz="2000" b="1" dirty="0"/>
              <a:t>At the time I had begun psychoanalytic training and my personal analysis helped me understand and  cope with the stress I experienced- saw how it ricocheted  in my mind</a:t>
            </a:r>
          </a:p>
          <a:p>
            <a:endParaRPr lang="en-US" sz="1800" dirty="0"/>
          </a:p>
          <a:p>
            <a:endParaRPr lang="en-US" sz="1700" dirty="0"/>
          </a:p>
          <a:p>
            <a:endParaRPr lang="en-US" sz="1700" dirty="0"/>
          </a:p>
          <a:p>
            <a:endParaRPr lang="en-US" sz="1700" dirty="0"/>
          </a:p>
          <a:p>
            <a:endParaRPr lang="en-US" sz="1700" dirty="0"/>
          </a:p>
        </p:txBody>
      </p:sp>
      <p:pic>
        <p:nvPicPr>
          <p:cNvPr id="5" name="Picture 4">
            <a:extLst>
              <a:ext uri="{FF2B5EF4-FFF2-40B4-BE49-F238E27FC236}">
                <a16:creationId xmlns:a16="http://schemas.microsoft.com/office/drawing/2014/main" id="{6559935C-8B02-4D77-ACDC-A69FA5EDD0E7}"/>
              </a:ext>
            </a:extLst>
          </p:cNvPr>
          <p:cNvPicPr>
            <a:picLocks noChangeAspect="1"/>
          </p:cNvPicPr>
          <p:nvPr/>
        </p:nvPicPr>
        <p:blipFill rotWithShape="1">
          <a:blip r:embed="rId2"/>
          <a:srcRect l="54698" r="31" b="2"/>
          <a:stretch/>
        </p:blipFill>
        <p:spPr>
          <a:xfrm>
            <a:off x="5833044" y="1976277"/>
            <a:ext cx="3310955" cy="4881723"/>
          </a:xfrm>
          <a:custGeom>
            <a:avLst/>
            <a:gdLst/>
            <a:ahLst/>
            <a:cxnLst/>
            <a:rect l="l" t="t" r="r" b="b"/>
            <a:pathLst>
              <a:path w="4414606" h="4881723">
                <a:moveTo>
                  <a:pt x="3151661" y="0"/>
                </a:moveTo>
                <a:lnTo>
                  <a:pt x="4414606" y="1262946"/>
                </a:lnTo>
                <a:lnTo>
                  <a:pt x="4414606" y="4881723"/>
                </a:lnTo>
                <a:lnTo>
                  <a:pt x="1730061" y="4881723"/>
                </a:lnTo>
                <a:lnTo>
                  <a:pt x="0" y="3151662"/>
                </a:lnTo>
                <a:close/>
              </a:path>
            </a:pathLst>
          </a:custGeom>
        </p:spPr>
      </p:pic>
      <p:sp>
        <p:nvSpPr>
          <p:cNvPr id="41" name="Rectangle 4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08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Isosceles Triangle 42">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00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Isosceles Triangle 4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3796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3CDB30C-1F82-41E6-A067-831D6E891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 y="0"/>
            <a:ext cx="9143772"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DDA86DD-F997-4F66-A87C-5B58AB6D1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541782"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241B827-437E-40A3-A732-669230D6A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1826" y="891540"/>
            <a:ext cx="8242174"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BA84ED-9E5B-403D-B9C3-8857CFBCBD70}"/>
              </a:ext>
            </a:extLst>
          </p:cNvPr>
          <p:cNvSpPr>
            <a:spLocks noGrp="1"/>
          </p:cNvSpPr>
          <p:nvPr>
            <p:ph type="title"/>
          </p:nvPr>
        </p:nvSpPr>
        <p:spPr>
          <a:xfrm>
            <a:off x="1142988" y="1054121"/>
            <a:ext cx="7098848" cy="1184111"/>
          </a:xfrm>
        </p:spPr>
        <p:txBody>
          <a:bodyPr>
            <a:normAutofit/>
          </a:bodyPr>
          <a:lstStyle/>
          <a:p>
            <a:r>
              <a:rPr lang="en-US" sz="3700" b="1" dirty="0"/>
              <a:t>The Physician’s Personality Traits</a:t>
            </a:r>
          </a:p>
        </p:txBody>
      </p:sp>
      <p:sp>
        <p:nvSpPr>
          <p:cNvPr id="3" name="Content Placeholder 2">
            <a:extLst>
              <a:ext uri="{FF2B5EF4-FFF2-40B4-BE49-F238E27FC236}">
                <a16:creationId xmlns:a16="http://schemas.microsoft.com/office/drawing/2014/main" id="{2F8AEC6E-272A-47CF-AA77-F272E47C0750}"/>
              </a:ext>
            </a:extLst>
          </p:cNvPr>
          <p:cNvSpPr>
            <a:spLocks noGrp="1"/>
          </p:cNvSpPr>
          <p:nvPr>
            <p:ph idx="1"/>
          </p:nvPr>
        </p:nvSpPr>
        <p:spPr>
          <a:xfrm>
            <a:off x="1143000" y="2399099"/>
            <a:ext cx="7099173" cy="3400969"/>
          </a:xfrm>
        </p:spPr>
        <p:txBody>
          <a:bodyPr>
            <a:normAutofit/>
          </a:bodyPr>
          <a:lstStyle/>
          <a:p>
            <a:pPr marL="0" indent="0">
              <a:buNone/>
            </a:pPr>
            <a:r>
              <a:rPr lang="en-US" sz="2100" dirty="0"/>
              <a:t>* </a:t>
            </a:r>
            <a:r>
              <a:rPr lang="en-US" sz="2400" b="1" dirty="0"/>
              <a:t>Doctors are very compulsive to master detail and avoid mistakes THIS IS USEFULBUT CAN BACKFIRE</a:t>
            </a:r>
          </a:p>
          <a:p>
            <a:r>
              <a:rPr lang="en-US" sz="2400" b="1" dirty="0"/>
              <a:t>Doctors  are vulnerable to self-doubts and compensate with hyper conscientiousness, rule outs  excessive testing “ Just to be sure”- </a:t>
            </a:r>
            <a:r>
              <a:rPr lang="en-US" sz="2400" b="1" dirty="0" err="1"/>
              <a:t>feAr</a:t>
            </a:r>
            <a:r>
              <a:rPr lang="en-US" sz="2400" b="1" dirty="0"/>
              <a:t> of making a mistake or missing something</a:t>
            </a:r>
          </a:p>
          <a:p>
            <a:r>
              <a:rPr lang="en-US" sz="2400" b="1" dirty="0"/>
              <a:t>Guilt and Shame if they make a mistake- self blame</a:t>
            </a:r>
          </a:p>
          <a:p>
            <a:r>
              <a:rPr lang="en-US" sz="2400" b="1" dirty="0"/>
              <a:t>What is your psychology of mistakes</a:t>
            </a:r>
            <a:r>
              <a:rPr lang="en-US" sz="2100" b="1" dirty="0"/>
              <a:t>?</a:t>
            </a:r>
          </a:p>
        </p:txBody>
      </p:sp>
    </p:spTree>
    <p:extLst>
      <p:ext uri="{BB962C8B-B14F-4D97-AF65-F5344CB8AC3E}">
        <p14:creationId xmlns:p14="http://schemas.microsoft.com/office/powerpoint/2010/main" val="34694925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C57D1A-4CAE-49FD-88AD-31698E7694DA}"/>
              </a:ext>
            </a:extLst>
          </p:cNvPr>
          <p:cNvSpPr>
            <a:spLocks noGrp="1"/>
          </p:cNvSpPr>
          <p:nvPr>
            <p:ph type="title"/>
          </p:nvPr>
        </p:nvSpPr>
        <p:spPr>
          <a:xfrm>
            <a:off x="630936" y="256032"/>
            <a:ext cx="7879842" cy="1014984"/>
          </a:xfrm>
        </p:spPr>
        <p:txBody>
          <a:bodyPr anchor="b">
            <a:normAutofit fontScale="90000"/>
          </a:bodyPr>
          <a:lstStyle/>
          <a:p>
            <a:pPr algn="ctr"/>
            <a:r>
              <a:rPr lang="en-US" sz="4100" b="1" dirty="0"/>
              <a:t>What We Expect  of Ourselves (Ego-Ideals)  Makes Us Great But Also Hurt Us</a:t>
            </a:r>
          </a:p>
        </p:txBody>
      </p:sp>
      <p:sp>
        <p:nvSpPr>
          <p:cNvPr id="18" name="Rectangle 17">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464" y="1634502"/>
            <a:ext cx="783869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30936" y="1538176"/>
            <a:ext cx="1405092"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0CF672CC-3DC5-4AFD-8BD6-881D2206DEB9}"/>
              </a:ext>
            </a:extLst>
          </p:cNvPr>
          <p:cNvGraphicFramePr>
            <a:graphicFrameLocks noGrp="1"/>
          </p:cNvGraphicFramePr>
          <p:nvPr>
            <p:ph idx="1"/>
            <p:extLst>
              <p:ext uri="{D42A27DB-BD31-4B8C-83A1-F6EECF244321}">
                <p14:modId xmlns:p14="http://schemas.microsoft.com/office/powerpoint/2010/main" val="455702094"/>
              </p:ext>
            </p:extLst>
          </p:nvPr>
        </p:nvGraphicFramePr>
        <p:xfrm>
          <a:off x="628650" y="1926266"/>
          <a:ext cx="7886700" cy="43575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979957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8333BA-AE6E-427A-9B16-A39C8073F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63DAF2-A52F-4128-A297-7C6BAD7EF134}"/>
              </a:ext>
            </a:extLst>
          </p:cNvPr>
          <p:cNvSpPr>
            <a:spLocks noGrp="1"/>
          </p:cNvSpPr>
          <p:nvPr>
            <p:ph type="title"/>
          </p:nvPr>
        </p:nvSpPr>
        <p:spPr>
          <a:xfrm>
            <a:off x="628650" y="631825"/>
            <a:ext cx="7886700" cy="1325563"/>
          </a:xfrm>
        </p:spPr>
        <p:txBody>
          <a:bodyPr>
            <a:normAutofit/>
          </a:bodyPr>
          <a:lstStyle/>
          <a:p>
            <a:r>
              <a:rPr lang="en-US" dirty="0"/>
              <a:t>Realistic and Unrealistic Expectations of Work</a:t>
            </a:r>
            <a:endParaRPr lang="en-US"/>
          </a:p>
        </p:txBody>
      </p:sp>
      <p:sp>
        <p:nvSpPr>
          <p:cNvPr id="3" name="Content Placeholder 2">
            <a:extLst>
              <a:ext uri="{FF2B5EF4-FFF2-40B4-BE49-F238E27FC236}">
                <a16:creationId xmlns:a16="http://schemas.microsoft.com/office/drawing/2014/main" id="{869F8893-65A0-49AD-91BA-81D9C163E28B}"/>
              </a:ext>
            </a:extLst>
          </p:cNvPr>
          <p:cNvSpPr>
            <a:spLocks noGrp="1"/>
          </p:cNvSpPr>
          <p:nvPr>
            <p:ph idx="1"/>
          </p:nvPr>
        </p:nvSpPr>
        <p:spPr>
          <a:xfrm>
            <a:off x="628650" y="2057400"/>
            <a:ext cx="7886700" cy="3871762"/>
          </a:xfrm>
        </p:spPr>
        <p:txBody>
          <a:bodyPr>
            <a:normAutofit/>
          </a:bodyPr>
          <a:lstStyle/>
          <a:p>
            <a:r>
              <a:rPr lang="en-US" sz="2100"/>
              <a:t> We  wish to help patients but often  feel  stymied in efforts to do so --  Resentment of obstacles</a:t>
            </a:r>
          </a:p>
          <a:p>
            <a:r>
              <a:rPr lang="en-US" sz="2100"/>
              <a:t>When we help patients, they often don’t appreciate it- --don’t expect to  be beloved</a:t>
            </a:r>
          </a:p>
          <a:p>
            <a:r>
              <a:rPr lang="en-US" sz="2100"/>
              <a:t>We expected security and  organizational reliability but no longer can trust  the organization will protect us- worksite  and financial insecurity—  Concern is  my job safe?</a:t>
            </a:r>
          </a:p>
          <a:p>
            <a:r>
              <a:rPr lang="en-US" sz="2100"/>
              <a:t>We expected reasonable  work loads but  feel overworked and exploited- What is Reasonable</a:t>
            </a:r>
          </a:p>
          <a:p>
            <a:endParaRPr lang="en-US" sz="2100"/>
          </a:p>
        </p:txBody>
      </p:sp>
    </p:spTree>
    <p:extLst>
      <p:ext uri="{BB962C8B-B14F-4D97-AF65-F5344CB8AC3E}">
        <p14:creationId xmlns:p14="http://schemas.microsoft.com/office/powerpoint/2010/main" val="12643799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6E070-E58D-429F-815D-3E6EA1B92AE5}"/>
              </a:ext>
            </a:extLst>
          </p:cNvPr>
          <p:cNvSpPr>
            <a:spLocks noGrp="1"/>
          </p:cNvSpPr>
          <p:nvPr>
            <p:ph type="title"/>
          </p:nvPr>
        </p:nvSpPr>
        <p:spPr>
          <a:xfrm>
            <a:off x="3724072" y="629268"/>
            <a:ext cx="4939868" cy="1286160"/>
          </a:xfrm>
        </p:spPr>
        <p:txBody>
          <a:bodyPr anchor="b">
            <a:normAutofit fontScale="90000"/>
          </a:bodyPr>
          <a:lstStyle/>
          <a:p>
            <a:r>
              <a:rPr lang="en-US" dirty="0"/>
              <a:t>Personality Traits  of Hardiness- </a:t>
            </a:r>
          </a:p>
        </p:txBody>
      </p:sp>
      <p:sp>
        <p:nvSpPr>
          <p:cNvPr id="3" name="Content Placeholder 2">
            <a:extLst>
              <a:ext uri="{FF2B5EF4-FFF2-40B4-BE49-F238E27FC236}">
                <a16:creationId xmlns:a16="http://schemas.microsoft.com/office/drawing/2014/main" id="{333DC2BA-9664-49F8-838F-9BF7EE707A22}"/>
              </a:ext>
            </a:extLst>
          </p:cNvPr>
          <p:cNvSpPr>
            <a:spLocks noGrp="1"/>
          </p:cNvSpPr>
          <p:nvPr>
            <p:ph idx="1"/>
          </p:nvPr>
        </p:nvSpPr>
        <p:spPr>
          <a:xfrm>
            <a:off x="3724073" y="2438400"/>
            <a:ext cx="4939867" cy="3785419"/>
          </a:xfrm>
        </p:spPr>
        <p:txBody>
          <a:bodyPr>
            <a:noAutofit/>
          </a:bodyPr>
          <a:lstStyle/>
          <a:p>
            <a:r>
              <a:rPr lang="en-US" sz="2000" b="1" dirty="0"/>
              <a:t>Study by </a:t>
            </a:r>
            <a:r>
              <a:rPr lang="en-US" sz="2000" b="1" dirty="0" err="1"/>
              <a:t>Kobasa</a:t>
            </a:r>
            <a:r>
              <a:rPr lang="en-US" sz="2000" b="1" dirty="0"/>
              <a:t> and  Maddi, in the Hardy Executive, demonstrated that not everyone exposed to stressful circumstances  becomes burned out or ill.(1979</a:t>
            </a:r>
          </a:p>
          <a:p>
            <a:r>
              <a:rPr lang="en-US" sz="2000" b="1" dirty="0"/>
              <a:t>Executives with  positive attitudes and  good perspective employed  Transformational Coping</a:t>
            </a:r>
          </a:p>
          <a:p>
            <a:endParaRPr lang="en-US" sz="2000" b="1" dirty="0"/>
          </a:p>
          <a:p>
            <a:pPr marL="0" indent="0">
              <a:buNone/>
            </a:pPr>
            <a:r>
              <a:rPr lang="en-US" sz="2000" b="1" dirty="0"/>
              <a:t> </a:t>
            </a:r>
          </a:p>
        </p:txBody>
      </p:sp>
      <p:pic>
        <p:nvPicPr>
          <p:cNvPr id="5" name="Picture 4">
            <a:extLst>
              <a:ext uri="{FF2B5EF4-FFF2-40B4-BE49-F238E27FC236}">
                <a16:creationId xmlns:a16="http://schemas.microsoft.com/office/drawing/2014/main" id="{40E7B454-0E2A-4EBD-95AD-FCA02A7FCD93}"/>
              </a:ext>
            </a:extLst>
          </p:cNvPr>
          <p:cNvPicPr>
            <a:picLocks noChangeAspect="1"/>
          </p:cNvPicPr>
          <p:nvPr/>
        </p:nvPicPr>
        <p:blipFill rotWithShape="1">
          <a:blip r:embed="rId3"/>
          <a:srcRect l="33728" r="32560"/>
          <a:stretch/>
        </p:blipFill>
        <p:spPr>
          <a:xfrm>
            <a:off x="20" y="10"/>
            <a:ext cx="3476673"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rgbClr val="E9AE4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50039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251FD1E-90C5-49D9-897A-B895C2C170F7}"/>
              </a:ext>
            </a:extLst>
          </p:cNvPr>
          <p:cNvPicPr>
            <a:picLocks noChangeAspect="1"/>
          </p:cNvPicPr>
          <p:nvPr/>
        </p:nvPicPr>
        <p:blipFill rotWithShape="1">
          <a:blip r:embed="rId3">
            <a:alphaModFix/>
          </a:blip>
          <a:srcRect l="11000" r="-1" b="-1"/>
          <a:stretch/>
        </p:blipFill>
        <p:spPr>
          <a:xfrm>
            <a:off x="20" y="10"/>
            <a:ext cx="9143980" cy="6857990"/>
          </a:xfrm>
          <a:prstGeom prst="rect">
            <a:avLst/>
          </a:prstGeom>
        </p:spPr>
      </p:pic>
      <p:sp>
        <p:nvSpPr>
          <p:cNvPr id="18" name="Rectangle 17">
            <a:extLst>
              <a:ext uri="{FF2B5EF4-FFF2-40B4-BE49-F238E27FC236}">
                <a16:creationId xmlns:a16="http://schemas.microsoft.com/office/drawing/2014/main" id="{CCB2C00A-E659-4691-AFB4-282551729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541782"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78FD84C-74B5-451D-8F0A-1E19EC3D9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1826" y="891540"/>
            <a:ext cx="8242174"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0A2F56-3031-49E1-9AF7-2390CC36DF95}"/>
              </a:ext>
            </a:extLst>
          </p:cNvPr>
          <p:cNvSpPr>
            <a:spLocks noGrp="1"/>
          </p:cNvSpPr>
          <p:nvPr>
            <p:ph type="title"/>
          </p:nvPr>
        </p:nvSpPr>
        <p:spPr>
          <a:xfrm>
            <a:off x="1142988" y="1054121"/>
            <a:ext cx="7098848" cy="1184111"/>
          </a:xfrm>
        </p:spPr>
        <p:txBody>
          <a:bodyPr>
            <a:normAutofit fontScale="90000"/>
          </a:bodyPr>
          <a:lstStyle/>
          <a:p>
            <a:r>
              <a:rPr lang="en-US" dirty="0"/>
              <a:t>Personality Counts: Traits to Foster in Ourselves</a:t>
            </a:r>
          </a:p>
        </p:txBody>
      </p:sp>
      <p:sp>
        <p:nvSpPr>
          <p:cNvPr id="3" name="Content Placeholder 2">
            <a:extLst>
              <a:ext uri="{FF2B5EF4-FFF2-40B4-BE49-F238E27FC236}">
                <a16:creationId xmlns:a16="http://schemas.microsoft.com/office/drawing/2014/main" id="{81A51456-006E-427C-A3E3-A6A511C92B62}"/>
              </a:ext>
            </a:extLst>
          </p:cNvPr>
          <p:cNvSpPr>
            <a:spLocks noGrp="1"/>
          </p:cNvSpPr>
          <p:nvPr>
            <p:ph idx="1"/>
          </p:nvPr>
        </p:nvSpPr>
        <p:spPr>
          <a:xfrm>
            <a:off x="1143000" y="2399099"/>
            <a:ext cx="7099173" cy="3400969"/>
          </a:xfrm>
        </p:spPr>
        <p:txBody>
          <a:bodyPr>
            <a:normAutofit/>
          </a:bodyPr>
          <a:lstStyle/>
          <a:p>
            <a:r>
              <a:rPr lang="en-US" sz="2100" dirty="0"/>
              <a:t>High self esteem, self efficacy, sense of control, extroversion, conscientiousness,  optimism, proactive personality, willingness to work  together confer resistance to burnout and foster  better coping.  </a:t>
            </a:r>
          </a:p>
          <a:p>
            <a:r>
              <a:rPr lang="en-US" sz="2100" dirty="0"/>
              <a:t>We can foster new facets of our own personality to  resist stress– overcome our personal conflicts</a:t>
            </a:r>
          </a:p>
          <a:p>
            <a:r>
              <a:rPr lang="en-US" sz="2100" dirty="0"/>
              <a:t> </a:t>
            </a:r>
            <a:r>
              <a:rPr lang="en-US" sz="2100" dirty="0" err="1"/>
              <a:t>Eschleman</a:t>
            </a:r>
            <a:r>
              <a:rPr lang="en-US" sz="2100" dirty="0"/>
              <a:t> and Bowling, Int J. of Work Health and Organizations, Vol;23, 2009-# 3. </a:t>
            </a:r>
          </a:p>
        </p:txBody>
      </p:sp>
    </p:spTree>
    <p:extLst>
      <p:ext uri="{BB962C8B-B14F-4D97-AF65-F5344CB8AC3E}">
        <p14:creationId xmlns:p14="http://schemas.microsoft.com/office/powerpoint/2010/main" val="14043896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32C9D3-0CD6-4517-8A1A-7E1D19D896A1}"/>
              </a:ext>
            </a:extLst>
          </p:cNvPr>
          <p:cNvSpPr>
            <a:spLocks noGrp="1"/>
          </p:cNvSpPr>
          <p:nvPr>
            <p:ph type="title"/>
          </p:nvPr>
        </p:nvSpPr>
        <p:spPr>
          <a:xfrm>
            <a:off x="628650" y="557188"/>
            <a:ext cx="7886700" cy="1133499"/>
          </a:xfrm>
        </p:spPr>
        <p:txBody>
          <a:bodyPr>
            <a:normAutofit/>
          </a:bodyPr>
          <a:lstStyle/>
          <a:p>
            <a:pPr algn="ctr"/>
            <a:r>
              <a:rPr lang="en-US" sz="4500"/>
              <a:t>	Assigning Meaning</a:t>
            </a:r>
          </a:p>
        </p:txBody>
      </p:sp>
      <p:graphicFrame>
        <p:nvGraphicFramePr>
          <p:cNvPr id="5" name="Content Placeholder 2">
            <a:extLst>
              <a:ext uri="{FF2B5EF4-FFF2-40B4-BE49-F238E27FC236}">
                <a16:creationId xmlns:a16="http://schemas.microsoft.com/office/drawing/2014/main" id="{E28032CC-B8E9-4F14-9AA6-85D6D118B6F6}"/>
              </a:ext>
            </a:extLst>
          </p:cNvPr>
          <p:cNvGraphicFramePr>
            <a:graphicFrameLocks noGrp="1"/>
          </p:cNvGraphicFramePr>
          <p:nvPr>
            <p:ph idx="1"/>
            <p:extLst>
              <p:ext uri="{D42A27DB-BD31-4B8C-83A1-F6EECF244321}">
                <p14:modId xmlns:p14="http://schemas.microsoft.com/office/powerpoint/2010/main" val="256002131"/>
              </p:ext>
            </p:extLst>
          </p:nvPr>
        </p:nvGraphicFramePr>
        <p:xfrm>
          <a:off x="628650" y="1828800"/>
          <a:ext cx="78867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597155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9EC59-A407-4307-AD17-34656640D381}"/>
              </a:ext>
            </a:extLst>
          </p:cNvPr>
          <p:cNvSpPr>
            <a:spLocks noGrp="1"/>
          </p:cNvSpPr>
          <p:nvPr>
            <p:ph type="title"/>
          </p:nvPr>
        </p:nvSpPr>
        <p:spPr/>
        <p:txBody>
          <a:bodyPr/>
          <a:lstStyle/>
          <a:p>
            <a:pPr algn="ctr"/>
            <a:r>
              <a:rPr lang="en-US" dirty="0"/>
              <a:t>COVID -COVID</a:t>
            </a:r>
          </a:p>
        </p:txBody>
      </p:sp>
      <p:sp>
        <p:nvSpPr>
          <p:cNvPr id="3" name="Content Placeholder 2">
            <a:extLst>
              <a:ext uri="{FF2B5EF4-FFF2-40B4-BE49-F238E27FC236}">
                <a16:creationId xmlns:a16="http://schemas.microsoft.com/office/drawing/2014/main" id="{D8BE4562-3A2D-4DB0-AD9D-6A90432879B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1803732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87A57295-2710-4920-B99A-4D1FA03A62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8067929-4D33-4306-9E2F-67C49CDDB5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0050" y="465745"/>
            <a:ext cx="8343900" cy="5639435"/>
          </a:xfrm>
          <a:prstGeom prst="rect">
            <a:avLst/>
          </a:prstGeom>
          <a:solidFill>
            <a:schemeClr val="tx1">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F688BC-7102-48FB-AD8A-B1066C4450AB}"/>
              </a:ext>
            </a:extLst>
          </p:cNvPr>
          <p:cNvSpPr>
            <a:spLocks noGrp="1"/>
          </p:cNvSpPr>
          <p:nvPr>
            <p:ph type="title"/>
          </p:nvPr>
        </p:nvSpPr>
        <p:spPr>
          <a:xfrm>
            <a:off x="628650" y="894027"/>
            <a:ext cx="2620771" cy="4782873"/>
          </a:xfrm>
        </p:spPr>
        <p:txBody>
          <a:bodyPr>
            <a:normAutofit/>
          </a:bodyPr>
          <a:lstStyle/>
          <a:p>
            <a:pPr algn="r"/>
            <a:r>
              <a:rPr lang="en-US" sz="3100" b="1">
                <a:solidFill>
                  <a:schemeClr val="bg1"/>
                </a:solidFill>
              </a:rPr>
              <a:t> Our Work as Physicians Now Takes Place In Our Society which  has been Disrupted by  COVID 19 and Social Upheaval.  Practice Stress is Magnified</a:t>
            </a:r>
          </a:p>
        </p:txBody>
      </p:sp>
      <p:cxnSp>
        <p:nvCxnSpPr>
          <p:cNvPr id="27" name="Straight Connector 26">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D267FD98-640E-4295-AA0F-528402D4C470}"/>
              </a:ext>
            </a:extLst>
          </p:cNvPr>
          <p:cNvSpPr>
            <a:spLocks noGrp="1"/>
          </p:cNvSpPr>
          <p:nvPr>
            <p:ph idx="1"/>
          </p:nvPr>
        </p:nvSpPr>
        <p:spPr>
          <a:xfrm>
            <a:off x="3732024" y="894027"/>
            <a:ext cx="4783326" cy="4782873"/>
          </a:xfrm>
        </p:spPr>
        <p:txBody>
          <a:bodyPr anchor="ctr">
            <a:normAutofit/>
          </a:bodyPr>
          <a:lstStyle/>
          <a:p>
            <a:r>
              <a:rPr lang="en-US" sz="2100" b="1" dirty="0">
                <a:solidFill>
                  <a:schemeClr val="bg1"/>
                </a:solidFill>
              </a:rPr>
              <a:t>We see Daily Death Reports and Trucks Used  as Morgues</a:t>
            </a:r>
          </a:p>
          <a:p>
            <a:r>
              <a:rPr lang="en-US" sz="2100" b="1" dirty="0">
                <a:solidFill>
                  <a:schemeClr val="bg1"/>
                </a:solidFill>
              </a:rPr>
              <a:t>Lockdowns, Social Distancing- Face Masks- Impact Practices</a:t>
            </a:r>
          </a:p>
          <a:p>
            <a:r>
              <a:rPr lang="en-US" sz="2100" b="1" dirty="0">
                <a:solidFill>
                  <a:schemeClr val="bg1"/>
                </a:solidFill>
              </a:rPr>
              <a:t>Hospitals Overwhelmed- PPE , Ventilator Shortages</a:t>
            </a:r>
          </a:p>
          <a:p>
            <a:r>
              <a:rPr lang="en-US" sz="2100" b="1" dirty="0">
                <a:solidFill>
                  <a:schemeClr val="bg1"/>
                </a:solidFill>
              </a:rPr>
              <a:t>Police Brutality Triggered Peaceful Protests which were  Disrupted by Vandals</a:t>
            </a:r>
          </a:p>
          <a:p>
            <a:r>
              <a:rPr lang="en-US" sz="2100" b="1" dirty="0">
                <a:solidFill>
                  <a:schemeClr val="bg1"/>
                </a:solidFill>
              </a:rPr>
              <a:t>COVID Triage Stress</a:t>
            </a:r>
          </a:p>
          <a:p>
            <a:r>
              <a:rPr lang="en-US" sz="2100" b="1" dirty="0">
                <a:solidFill>
                  <a:schemeClr val="bg1"/>
                </a:solidFill>
              </a:rPr>
              <a:t>Fear of Infection</a:t>
            </a:r>
          </a:p>
          <a:p>
            <a:pPr marL="0" indent="0">
              <a:buNone/>
            </a:pPr>
            <a:endParaRPr lang="en-US" sz="2100" b="1" dirty="0">
              <a:solidFill>
                <a:schemeClr val="bg1"/>
              </a:solidFill>
            </a:endParaRPr>
          </a:p>
          <a:p>
            <a:pPr marL="0" indent="0">
              <a:buNone/>
            </a:pPr>
            <a:endParaRPr lang="en-US" sz="2100" dirty="0">
              <a:solidFill>
                <a:schemeClr val="bg1"/>
              </a:solidFill>
            </a:endParaRPr>
          </a:p>
        </p:txBody>
      </p:sp>
    </p:spTree>
    <p:extLst>
      <p:ext uri="{BB962C8B-B14F-4D97-AF65-F5344CB8AC3E}">
        <p14:creationId xmlns:p14="http://schemas.microsoft.com/office/powerpoint/2010/main" val="1563710597"/>
      </p:ext>
    </p:extLst>
  </p:cSld>
  <p:clrMapOvr>
    <a:overrideClrMapping bg1="dk1" tx1="lt1" bg2="dk2" tx2="lt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id="{7FEAE179-C525-48F3-AD47-0E9E2B6F2E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43F69B-D661-47E5-87D3-20473DFF0829}"/>
              </a:ext>
            </a:extLst>
          </p:cNvPr>
          <p:cNvSpPr>
            <a:spLocks noGrp="1"/>
          </p:cNvSpPr>
          <p:nvPr>
            <p:ph type="title"/>
          </p:nvPr>
        </p:nvSpPr>
        <p:spPr>
          <a:xfrm>
            <a:off x="388416" y="4883544"/>
            <a:ext cx="2907065" cy="1556907"/>
          </a:xfrm>
        </p:spPr>
        <p:txBody>
          <a:bodyPr anchor="ctr">
            <a:normAutofit/>
          </a:bodyPr>
          <a:lstStyle/>
          <a:p>
            <a:r>
              <a:rPr lang="en-US" sz="2600" b="1" dirty="0"/>
              <a:t> COVID Symbolizes PLAGUE And Causes Pandemic Terror</a:t>
            </a:r>
          </a:p>
        </p:txBody>
      </p:sp>
      <p:sp>
        <p:nvSpPr>
          <p:cNvPr id="61" name="Rectangle 60">
            <a:extLst>
              <a:ext uri="{FF2B5EF4-FFF2-40B4-BE49-F238E27FC236}">
                <a16:creationId xmlns:a16="http://schemas.microsoft.com/office/drawing/2014/main" id="{95C8260E-968F-44E8-A823-ABB431311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8658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8416" y="0"/>
            <a:ext cx="8423809" cy="458818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ree&#10;&#10;Description automatically generated">
            <a:extLst>
              <a:ext uri="{FF2B5EF4-FFF2-40B4-BE49-F238E27FC236}">
                <a16:creationId xmlns:a16="http://schemas.microsoft.com/office/drawing/2014/main" id="{2B154227-5C38-436D-9CCA-004F69B14D9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791" b="5791"/>
          <a:stretch/>
        </p:blipFill>
        <p:spPr>
          <a:xfrm>
            <a:off x="762000" y="-152400"/>
            <a:ext cx="7777234" cy="3962401"/>
          </a:xfrm>
          <a:prstGeom prst="rect">
            <a:avLst/>
          </a:prstGeom>
        </p:spPr>
      </p:pic>
      <p:sp>
        <p:nvSpPr>
          <p:cNvPr id="65" name="Rectangle 64">
            <a:extLst>
              <a:ext uri="{FF2B5EF4-FFF2-40B4-BE49-F238E27FC236}">
                <a16:creationId xmlns:a16="http://schemas.microsoft.com/office/drawing/2014/main" id="{FE43805F-24A6-46A4-B19B-54F283473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817950" y="5666847"/>
            <a:ext cx="1463040" cy="342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8C3683B-A7FF-402A-BF8E-2C79F0667DFB}"/>
              </a:ext>
            </a:extLst>
          </p:cNvPr>
          <p:cNvSpPr>
            <a:spLocks noGrp="1"/>
          </p:cNvSpPr>
          <p:nvPr>
            <p:ph idx="1"/>
          </p:nvPr>
        </p:nvSpPr>
        <p:spPr>
          <a:xfrm>
            <a:off x="3532324" y="3962401"/>
            <a:ext cx="4940186" cy="2666999"/>
          </a:xfrm>
        </p:spPr>
        <p:txBody>
          <a:bodyPr anchor="ctr">
            <a:normAutofit lnSpcReduction="10000"/>
          </a:bodyPr>
          <a:lstStyle/>
          <a:p>
            <a:r>
              <a:rPr lang="en-US" sz="2000" b="1" dirty="0"/>
              <a:t>PLAGUE and Sudden Death  is what anxious patients think of and visualize. </a:t>
            </a:r>
          </a:p>
          <a:p>
            <a:r>
              <a:rPr lang="en-US" sz="2000" b="1" dirty="0"/>
              <a:t>Initial Shock triggered defensive behavior such as hoarding food and supplies beyond what is needed and  buying guns</a:t>
            </a:r>
          </a:p>
          <a:p>
            <a:r>
              <a:rPr lang="en-US" sz="2000" b="1" dirty="0"/>
              <a:t>While many others are in denial, refusing to follow CDC advice</a:t>
            </a:r>
          </a:p>
          <a:p>
            <a:r>
              <a:rPr lang="en-US" sz="2000" b="1" dirty="0"/>
              <a:t> Too many  go hungry and can’t pay  bills</a:t>
            </a:r>
          </a:p>
        </p:txBody>
      </p:sp>
    </p:spTree>
    <p:extLst>
      <p:ext uri="{BB962C8B-B14F-4D97-AF65-F5344CB8AC3E}">
        <p14:creationId xmlns:p14="http://schemas.microsoft.com/office/powerpoint/2010/main" val="38387120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16597"/>
            <a:ext cx="548639" cy="673460"/>
            <a:chOff x="3940602" y="308034"/>
            <a:chExt cx="2116791" cy="3428999"/>
          </a:xfrm>
          <a:solidFill>
            <a:schemeClr val="accent4"/>
          </a:solidFill>
        </p:grpSpPr>
        <p:sp>
          <p:nvSpPr>
            <p:cNvPr id="33" name="Rectangle 3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Rectangle 3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59" y="613954"/>
            <a:ext cx="8180615"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974049-7E0A-42AC-8C56-00D039EE244E}"/>
              </a:ext>
            </a:extLst>
          </p:cNvPr>
          <p:cNvSpPr>
            <a:spLocks noGrp="1"/>
          </p:cNvSpPr>
          <p:nvPr>
            <p:ph type="title"/>
          </p:nvPr>
        </p:nvSpPr>
        <p:spPr>
          <a:xfrm>
            <a:off x="1281948" y="625499"/>
            <a:ext cx="7457037" cy="1554480"/>
          </a:xfrm>
        </p:spPr>
        <p:txBody>
          <a:bodyPr anchor="ctr">
            <a:normAutofit/>
          </a:bodyPr>
          <a:lstStyle/>
          <a:p>
            <a:pPr algn="ctr"/>
            <a:r>
              <a:rPr lang="en-US" sz="3600" b="1" dirty="0"/>
              <a:t>Existential Maturity and the Realistic  Awareness of Death</a:t>
            </a:r>
          </a:p>
        </p:txBody>
      </p:sp>
      <p:sp>
        <p:nvSpPr>
          <p:cNvPr id="3" name="Content Placeholder 2">
            <a:extLst>
              <a:ext uri="{FF2B5EF4-FFF2-40B4-BE49-F238E27FC236}">
                <a16:creationId xmlns:a16="http://schemas.microsoft.com/office/drawing/2014/main" id="{A3FDA7FF-139B-4226-BF6E-EFE6E7BA135B}"/>
              </a:ext>
            </a:extLst>
          </p:cNvPr>
          <p:cNvSpPr>
            <a:spLocks noGrp="1"/>
          </p:cNvSpPr>
          <p:nvPr>
            <p:ph idx="1"/>
          </p:nvPr>
        </p:nvSpPr>
        <p:spPr>
          <a:xfrm>
            <a:off x="783771" y="3017522"/>
            <a:ext cx="7455989" cy="3124658"/>
          </a:xfrm>
        </p:spPr>
        <p:txBody>
          <a:bodyPr anchor="ctr">
            <a:normAutofit/>
          </a:bodyPr>
          <a:lstStyle/>
          <a:p>
            <a:pPr marL="0" indent="0">
              <a:buNone/>
            </a:pPr>
            <a:r>
              <a:rPr lang="en-US" sz="2400" dirty="0"/>
              <a:t>* </a:t>
            </a:r>
            <a:r>
              <a:rPr lang="en-US" sz="2400" b="1" dirty="0"/>
              <a:t>Death Anxiety Is Greatly Heightened </a:t>
            </a:r>
          </a:p>
          <a:p>
            <a:pPr marL="0" indent="0">
              <a:buNone/>
            </a:pPr>
            <a:r>
              <a:rPr lang="en-US" sz="2400" b="1" dirty="0"/>
              <a:t>* Defensive Psychological reactions include: denial,       Excessive, obsessive  worrying;   defiant acting out                         ( COVID Parties)  pandemic fatigue Wont wear Masks</a:t>
            </a:r>
          </a:p>
          <a:p>
            <a:pPr marL="0" indent="0">
              <a:buNone/>
            </a:pPr>
            <a:r>
              <a:rPr lang="en-US" sz="2400" b="1" dirty="0"/>
              <a:t>* We must  foster realistic awareness of human condition and  of reality of eventual  death without succumbing to                  irrational COVID death fears and fantasies. </a:t>
            </a:r>
          </a:p>
        </p:txBody>
      </p:sp>
      <p:cxnSp>
        <p:nvCxnSpPr>
          <p:cNvPr id="39" name="Straight Connector 38">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8650" y="6485313"/>
            <a:ext cx="78867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1220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0"/>
            <a:ext cx="8375586"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196" y="0"/>
            <a:ext cx="836676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A744421-ED85-4C3B-AC26-BC9C3CE9223C}"/>
              </a:ext>
            </a:extLst>
          </p:cNvPr>
          <p:cNvSpPr>
            <a:spLocks noGrp="1"/>
          </p:cNvSpPr>
          <p:nvPr>
            <p:ph type="title"/>
          </p:nvPr>
        </p:nvSpPr>
        <p:spPr>
          <a:xfrm>
            <a:off x="836676" y="548640"/>
            <a:ext cx="7626096" cy="1179576"/>
          </a:xfrm>
        </p:spPr>
        <p:txBody>
          <a:bodyPr>
            <a:normAutofit/>
          </a:bodyPr>
          <a:lstStyle/>
          <a:p>
            <a:r>
              <a:rPr lang="en-US" sz="3500"/>
              <a:t> A Humbling Realization</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758952"/>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099E2040-31EC-4D74-81C0-3DE2D9E14499}"/>
              </a:ext>
            </a:extLst>
          </p:cNvPr>
          <p:cNvSpPr>
            <a:spLocks noGrp="1"/>
          </p:cNvSpPr>
          <p:nvPr>
            <p:ph idx="1"/>
          </p:nvPr>
        </p:nvSpPr>
        <p:spPr>
          <a:xfrm>
            <a:off x="836676" y="2481943"/>
            <a:ext cx="7626096" cy="3695020"/>
          </a:xfrm>
        </p:spPr>
        <p:txBody>
          <a:bodyPr>
            <a:normAutofit/>
          </a:bodyPr>
          <a:lstStyle/>
          <a:p>
            <a:r>
              <a:rPr lang="en-US" sz="1900" dirty="0"/>
              <a:t>I had to face the fact of my limitations while trying to improve how I handled my work responsibilities. I had to  make changes</a:t>
            </a:r>
          </a:p>
          <a:p>
            <a:r>
              <a:rPr lang="en-US" sz="1900" dirty="0"/>
              <a:t>I had to re examine  my  personal vs my professional goals. I had a family with two young sons and didn’t want to be an absent father. I had to work out with my wife how we would  blend our professional work and family life- she  had a career too.</a:t>
            </a:r>
          </a:p>
          <a:p>
            <a:r>
              <a:rPr lang="en-US" sz="1900" dirty="0"/>
              <a:t>I sought changes at work and got more help as the unit expanded</a:t>
            </a:r>
          </a:p>
          <a:p>
            <a:r>
              <a:rPr lang="en-US" sz="1900" dirty="0"/>
              <a:t>This is an extremely challenging undertaking for professional couples with children especially  now with COVID</a:t>
            </a:r>
          </a:p>
          <a:p>
            <a:endParaRPr lang="en-US" sz="1900" dirty="0"/>
          </a:p>
          <a:p>
            <a:endParaRPr lang="en-US" sz="1900" dirty="0"/>
          </a:p>
        </p:txBody>
      </p:sp>
    </p:spTree>
    <p:extLst>
      <p:ext uri="{BB962C8B-B14F-4D97-AF65-F5344CB8AC3E}">
        <p14:creationId xmlns:p14="http://schemas.microsoft.com/office/powerpoint/2010/main" val="38859104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D3A9E89-033E-4C4A-8C41-416DABFFD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6293361-111E-427D-8E5B-256944AC8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445887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E242D5-3B61-4AA5-884A-5444083D2B9E}"/>
              </a:ext>
            </a:extLst>
          </p:cNvPr>
          <p:cNvSpPr>
            <a:spLocks noGrp="1"/>
          </p:cNvSpPr>
          <p:nvPr>
            <p:ph type="title"/>
          </p:nvPr>
        </p:nvSpPr>
        <p:spPr>
          <a:xfrm>
            <a:off x="5842823" y="-1"/>
            <a:ext cx="2875788" cy="6039821"/>
          </a:xfrm>
        </p:spPr>
        <p:txBody>
          <a:bodyPr vert="horz" lIns="91440" tIns="45720" rIns="91440" bIns="45720" rtlCol="0" anchor="b">
            <a:normAutofit fontScale="90000"/>
          </a:bodyPr>
          <a:lstStyle/>
          <a:p>
            <a:br>
              <a:rPr lang="en-US" sz="3300" dirty="0"/>
            </a:br>
            <a:r>
              <a:rPr lang="en-US" sz="3300" dirty="0"/>
              <a:t> </a:t>
            </a:r>
            <a:r>
              <a:rPr lang="en-US" sz="3300" b="1" dirty="0"/>
              <a:t>Over 250,000 Deaths, with  the Loss of Friends and Loved Ones, Stirs up Death Anxiety and Mental Distress. This creates more stress while we confront a social crisis--</a:t>
            </a:r>
          </a:p>
        </p:txBody>
      </p:sp>
      <p:grpSp>
        <p:nvGrpSpPr>
          <p:cNvPr id="24" name="Group 23">
            <a:extLst>
              <a:ext uri="{FF2B5EF4-FFF2-40B4-BE49-F238E27FC236}">
                <a16:creationId xmlns:a16="http://schemas.microsoft.com/office/drawing/2014/main" id="{FCDE997A-E6D1-4881-88E5-269E5AC3DD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22435" y="73152"/>
            <a:ext cx="884223" cy="232963"/>
            <a:chOff x="7763256" y="73152"/>
            <a:chExt cx="1178966" cy="232963"/>
          </a:xfrm>
        </p:grpSpPr>
        <p:sp>
          <p:nvSpPr>
            <p:cNvPr id="25" name="Rectangle 64">
              <a:extLst>
                <a:ext uri="{FF2B5EF4-FFF2-40B4-BE49-F238E27FC236}">
                  <a16:creationId xmlns:a16="http://schemas.microsoft.com/office/drawing/2014/main" id="{C5A17791-3735-41AA-BC18-9EE281D2BB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F95E12FB-5FC2-40B9-A965-8D75253579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4">
              <a:extLst>
                <a:ext uri="{FF2B5EF4-FFF2-40B4-BE49-F238E27FC236}">
                  <a16:creationId xmlns:a16="http://schemas.microsoft.com/office/drawing/2014/main" id="{E8C32A1A-9FA0-41F6-9AFF-8ECB7FAEDF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id="{7CF33DCF-317C-4DA0-AB10-D7FFD765B5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id="{2903C14D-D613-4770-8686-F92B1DD38F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D5F133F7-E38D-4DA1-99C1-86F681CA33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id="{5CAB3553-58B3-4262-BE0D-58D7CA75B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9D1B417A-9677-4C16-A473-B9683700F9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7302AEA5-098D-4C81-88C5-07902BF9CF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7C4E3ACA-8B17-422E-90A9-7586D06E6E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4">
              <a:extLst>
                <a:ext uri="{FF2B5EF4-FFF2-40B4-BE49-F238E27FC236}">
                  <a16:creationId xmlns:a16="http://schemas.microsoft.com/office/drawing/2014/main" id="{BD4A1ED5-82F7-4465-9B76-3F80A489F3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id="{69D1CC06-3A23-41C0-8EBB-28E61278E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462044AD-4120-4B1C-B41A-A45DA5551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30623D13-D545-4F2E-8425-E59D1BEF9C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4">
              <a:extLst>
                <a:ext uri="{FF2B5EF4-FFF2-40B4-BE49-F238E27FC236}">
                  <a16:creationId xmlns:a16="http://schemas.microsoft.com/office/drawing/2014/main" id="{E139ADAB-729A-4C31-B7E7-2532FF3FB2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6">
              <a:extLst>
                <a:ext uri="{FF2B5EF4-FFF2-40B4-BE49-F238E27FC236}">
                  <a16:creationId xmlns:a16="http://schemas.microsoft.com/office/drawing/2014/main" id="{C7589FD1-9BFF-4E61-8C5E-8CF2AF79A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4">
              <a:extLst>
                <a:ext uri="{FF2B5EF4-FFF2-40B4-BE49-F238E27FC236}">
                  <a16:creationId xmlns:a16="http://schemas.microsoft.com/office/drawing/2014/main" id="{5F53515D-4E5F-4534-90F9-BD9DE4786B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6">
              <a:extLst>
                <a:ext uri="{FF2B5EF4-FFF2-40B4-BE49-F238E27FC236}">
                  <a16:creationId xmlns:a16="http://schemas.microsoft.com/office/drawing/2014/main" id="{C13CB45B-7C83-43EA-878D-FE9C4593EB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4">
              <a:extLst>
                <a:ext uri="{FF2B5EF4-FFF2-40B4-BE49-F238E27FC236}">
                  <a16:creationId xmlns:a16="http://schemas.microsoft.com/office/drawing/2014/main" id="{38BA5C82-1285-46A1-BA10-254B216636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66">
              <a:extLst>
                <a:ext uri="{FF2B5EF4-FFF2-40B4-BE49-F238E27FC236}">
                  <a16:creationId xmlns:a16="http://schemas.microsoft.com/office/drawing/2014/main" id="{199FE72C-20A3-4FB4-BD67-E7EDF540D0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Content Placeholder 4" descr="A person standing in a room&#10;&#10;Description automatically generated">
            <a:extLst>
              <a:ext uri="{FF2B5EF4-FFF2-40B4-BE49-F238E27FC236}">
                <a16:creationId xmlns:a16="http://schemas.microsoft.com/office/drawing/2014/main" id="{0B01D81D-A977-48E9-BF8E-C0F73B813EC7}"/>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4812" r="24709" b="-1"/>
          <a:stretch/>
        </p:blipFill>
        <p:spPr>
          <a:xfrm>
            <a:off x="382137" y="576072"/>
            <a:ext cx="5019420" cy="5522976"/>
          </a:xfrm>
          <a:prstGeom prst="rect">
            <a:avLst/>
          </a:prstGeom>
        </p:spPr>
      </p:pic>
      <p:sp>
        <p:nvSpPr>
          <p:cNvPr id="46" name="Rectangle 45">
            <a:extLst>
              <a:ext uri="{FF2B5EF4-FFF2-40B4-BE49-F238E27FC236}">
                <a16:creationId xmlns:a16="http://schemas.microsoft.com/office/drawing/2014/main" id="{78907291-9D6D-4740-81DB-441477BCA2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9144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06168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8973C-F3AF-49C7-A20F-99AB907CB2EC}"/>
              </a:ext>
            </a:extLst>
          </p:cNvPr>
          <p:cNvSpPr>
            <a:spLocks noGrp="1"/>
          </p:cNvSpPr>
          <p:nvPr>
            <p:ph type="title"/>
          </p:nvPr>
        </p:nvSpPr>
        <p:spPr/>
        <p:txBody>
          <a:bodyPr>
            <a:normAutofit fontScale="90000"/>
          </a:bodyPr>
          <a:lstStyle/>
          <a:p>
            <a:pPr algn="ctr"/>
            <a:r>
              <a:rPr lang="en-US" dirty="0"/>
              <a:t> The Cadaver and The Dying Patient We Learned to Repress Emotions</a:t>
            </a:r>
          </a:p>
        </p:txBody>
      </p:sp>
      <p:pic>
        <p:nvPicPr>
          <p:cNvPr id="5" name="Content Placeholder 4" descr="A person lying on a bed&#10;&#10;Description automatically generated">
            <a:extLst>
              <a:ext uri="{FF2B5EF4-FFF2-40B4-BE49-F238E27FC236}">
                <a16:creationId xmlns:a16="http://schemas.microsoft.com/office/drawing/2014/main" id="{009ADC58-778B-47E8-B512-6B81FB8AE36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29200" y="1828800"/>
            <a:ext cx="4267200" cy="4953000"/>
          </a:xfrm>
        </p:spPr>
      </p:pic>
      <p:pic>
        <p:nvPicPr>
          <p:cNvPr id="4" name="Picture 3" descr="A picture containing indoor, laying, sitting, bed&#10;&#10;Description automatically generated">
            <a:extLst>
              <a:ext uri="{FF2B5EF4-FFF2-40B4-BE49-F238E27FC236}">
                <a16:creationId xmlns:a16="http://schemas.microsoft.com/office/drawing/2014/main" id="{F2D12677-8CB7-4755-B179-3D32BCDB83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2057400"/>
            <a:ext cx="3962400" cy="4572000"/>
          </a:xfrm>
          <a:prstGeom prst="rect">
            <a:avLst/>
          </a:prstGeom>
        </p:spPr>
      </p:pic>
    </p:spTree>
    <p:extLst>
      <p:ext uri="{BB962C8B-B14F-4D97-AF65-F5344CB8AC3E}">
        <p14:creationId xmlns:p14="http://schemas.microsoft.com/office/powerpoint/2010/main" val="12319961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73F15F-9E56-4051-8556-1946092FE8DB}"/>
              </a:ext>
            </a:extLst>
          </p:cNvPr>
          <p:cNvSpPr>
            <a:spLocks noGrp="1"/>
          </p:cNvSpPr>
          <p:nvPr>
            <p:ph type="title"/>
          </p:nvPr>
        </p:nvSpPr>
        <p:spPr>
          <a:xfrm>
            <a:off x="628650" y="365125"/>
            <a:ext cx="3938487" cy="1807305"/>
          </a:xfrm>
        </p:spPr>
        <p:txBody>
          <a:bodyPr>
            <a:normAutofit/>
          </a:bodyPr>
          <a:lstStyle/>
          <a:p>
            <a:r>
              <a:rPr lang="en-US" dirty="0"/>
              <a:t>Thinking about Death Anxiety</a:t>
            </a:r>
          </a:p>
        </p:txBody>
      </p:sp>
      <p:sp>
        <p:nvSpPr>
          <p:cNvPr id="3" name="Content Placeholder 2">
            <a:extLst>
              <a:ext uri="{FF2B5EF4-FFF2-40B4-BE49-F238E27FC236}">
                <a16:creationId xmlns:a16="http://schemas.microsoft.com/office/drawing/2014/main" id="{EBCA3375-582A-457F-A200-82B10DDDD840}"/>
              </a:ext>
            </a:extLst>
          </p:cNvPr>
          <p:cNvSpPr>
            <a:spLocks noGrp="1"/>
          </p:cNvSpPr>
          <p:nvPr>
            <p:ph idx="1"/>
          </p:nvPr>
        </p:nvSpPr>
        <p:spPr>
          <a:xfrm>
            <a:off x="628650" y="2333297"/>
            <a:ext cx="3464715" cy="3843666"/>
          </a:xfrm>
        </p:spPr>
        <p:txBody>
          <a:bodyPr>
            <a:normAutofit/>
          </a:bodyPr>
          <a:lstStyle/>
          <a:p>
            <a:r>
              <a:rPr lang="en-US" dirty="0"/>
              <a:t>Fear Does  Not Stop Death</a:t>
            </a:r>
          </a:p>
          <a:p>
            <a:r>
              <a:rPr lang="en-US" dirty="0"/>
              <a:t>It stops life</a:t>
            </a:r>
          </a:p>
          <a:p>
            <a:r>
              <a:rPr lang="en-US" dirty="0"/>
              <a:t>Worrying does not take away tomorrow’s troubles</a:t>
            </a:r>
          </a:p>
          <a:p>
            <a:r>
              <a:rPr lang="en-US" dirty="0"/>
              <a:t> It takes away todays Peace.</a:t>
            </a:r>
          </a:p>
          <a:p>
            <a:pPr marL="0" indent="0">
              <a:buNone/>
            </a:pPr>
            <a:endParaRPr lang="en-US" dirty="0"/>
          </a:p>
        </p:txBody>
      </p:sp>
      <p:pic>
        <p:nvPicPr>
          <p:cNvPr id="5" name="Picture 4">
            <a:extLst>
              <a:ext uri="{FF2B5EF4-FFF2-40B4-BE49-F238E27FC236}">
                <a16:creationId xmlns:a16="http://schemas.microsoft.com/office/drawing/2014/main" id="{F3A86A31-C843-4228-83E2-F49D4A8690EB}"/>
              </a:ext>
            </a:extLst>
          </p:cNvPr>
          <p:cNvPicPr>
            <a:picLocks noChangeAspect="1"/>
          </p:cNvPicPr>
          <p:nvPr/>
        </p:nvPicPr>
        <p:blipFill rotWithShape="1">
          <a:blip r:embed="rId2"/>
          <a:srcRect l="32005" r="19088"/>
          <a:stretch/>
        </p:blipFill>
        <p:spPr>
          <a:xfrm>
            <a:off x="4671911" y="10"/>
            <a:ext cx="447208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4250456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16597"/>
            <a:ext cx="548639"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59" y="613954"/>
            <a:ext cx="8180615"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B4FF2B-D767-452A-A055-2AD704EA12A1}"/>
              </a:ext>
            </a:extLst>
          </p:cNvPr>
          <p:cNvSpPr>
            <a:spLocks noGrp="1"/>
          </p:cNvSpPr>
          <p:nvPr>
            <p:ph type="title"/>
          </p:nvPr>
        </p:nvSpPr>
        <p:spPr>
          <a:xfrm>
            <a:off x="1007916" y="783772"/>
            <a:ext cx="7457037" cy="1554480"/>
          </a:xfrm>
        </p:spPr>
        <p:txBody>
          <a:bodyPr anchor="ctr">
            <a:normAutofit/>
          </a:bodyPr>
          <a:lstStyle/>
          <a:p>
            <a:pPr algn="ctr"/>
            <a:r>
              <a:rPr lang="en-US" sz="2800" b="1" dirty="0"/>
              <a:t>Reported  COVID Impacts on Medical and Psychiatric Practices-Palm Beach County M.S. and  CMA And Physicians Foundation  </a:t>
            </a:r>
          </a:p>
        </p:txBody>
      </p:sp>
      <p:sp>
        <p:nvSpPr>
          <p:cNvPr id="3" name="Content Placeholder 2">
            <a:extLst>
              <a:ext uri="{FF2B5EF4-FFF2-40B4-BE49-F238E27FC236}">
                <a16:creationId xmlns:a16="http://schemas.microsoft.com/office/drawing/2014/main" id="{DB4D9F8A-743D-41F9-A008-2F0D5C663FFD}"/>
              </a:ext>
            </a:extLst>
          </p:cNvPr>
          <p:cNvSpPr>
            <a:spLocks noGrp="1"/>
          </p:cNvSpPr>
          <p:nvPr>
            <p:ph idx="1"/>
          </p:nvPr>
        </p:nvSpPr>
        <p:spPr>
          <a:xfrm>
            <a:off x="783771" y="3017522"/>
            <a:ext cx="7455989" cy="3124658"/>
          </a:xfrm>
        </p:spPr>
        <p:txBody>
          <a:bodyPr anchor="ctr">
            <a:normAutofit/>
          </a:bodyPr>
          <a:lstStyle/>
          <a:p>
            <a:r>
              <a:rPr lang="en-US" sz="2400" b="1" dirty="0"/>
              <a:t>Over 70 % using  telehealth-switching,  not easy</a:t>
            </a:r>
          </a:p>
          <a:p>
            <a:r>
              <a:rPr lang="en-US" sz="2400" b="1" dirty="0"/>
              <a:t>50 % saw loss of income by 25% or more </a:t>
            </a:r>
          </a:p>
          <a:p>
            <a:r>
              <a:rPr lang="en-US" sz="2400" b="1" dirty="0"/>
              <a:t>38% of medical practices  severely effected as PPE and other costs soared. Profit margins very low due to ACA </a:t>
            </a:r>
          </a:p>
          <a:p>
            <a:r>
              <a:rPr lang="en-US" sz="2400" b="1" dirty="0"/>
              <a:t>8% ( about 16,000) of all physician practices nationally have been forced to close because of COVID </a:t>
            </a:r>
          </a:p>
          <a:p>
            <a:r>
              <a:rPr lang="en-US" sz="2400" b="1" dirty="0"/>
              <a:t>Frustrated doctors and patients-limited access now</a:t>
            </a:r>
          </a:p>
          <a:p>
            <a:endParaRPr lang="en-US" sz="2100" b="1"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8650" y="6485313"/>
            <a:ext cx="78867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63722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7A57295-2710-4920-B99A-4D1FA03A62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8067929-4D33-4306-9E2F-67C49CDDB5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0050" y="465745"/>
            <a:ext cx="8343900" cy="5639435"/>
          </a:xfrm>
          <a:prstGeom prst="rect">
            <a:avLst/>
          </a:prstGeom>
          <a:solidFill>
            <a:schemeClr val="tx1">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0A75AC-A9C4-4754-A0FA-16253F72E2D3}"/>
              </a:ext>
            </a:extLst>
          </p:cNvPr>
          <p:cNvSpPr>
            <a:spLocks noGrp="1"/>
          </p:cNvSpPr>
          <p:nvPr>
            <p:ph type="title"/>
          </p:nvPr>
        </p:nvSpPr>
        <p:spPr>
          <a:xfrm>
            <a:off x="628650" y="894027"/>
            <a:ext cx="2620771" cy="4782873"/>
          </a:xfrm>
        </p:spPr>
        <p:txBody>
          <a:bodyPr>
            <a:normAutofit/>
          </a:bodyPr>
          <a:lstStyle/>
          <a:p>
            <a:pPr algn="r"/>
            <a:r>
              <a:rPr lang="en-US" dirty="0">
                <a:solidFill>
                  <a:schemeClr val="bg1"/>
                </a:solidFill>
              </a:rPr>
              <a:t> Physician Stressed by COVID 19</a:t>
            </a:r>
          </a:p>
        </p:txBody>
      </p:sp>
      <p:cxnSp>
        <p:nvCxnSpPr>
          <p:cNvPr id="12" name="Straight Connector 11">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11201A7-44AC-4CA7-A466-FF67C4426707}"/>
              </a:ext>
            </a:extLst>
          </p:cNvPr>
          <p:cNvSpPr>
            <a:spLocks noGrp="1"/>
          </p:cNvSpPr>
          <p:nvPr>
            <p:ph idx="1"/>
          </p:nvPr>
        </p:nvSpPr>
        <p:spPr>
          <a:xfrm>
            <a:off x="3732024" y="894027"/>
            <a:ext cx="4783326" cy="4782873"/>
          </a:xfrm>
        </p:spPr>
        <p:txBody>
          <a:bodyPr anchor="ctr">
            <a:normAutofit fontScale="92500" lnSpcReduction="20000"/>
          </a:bodyPr>
          <a:lstStyle/>
          <a:p>
            <a:r>
              <a:rPr lang="en-US" sz="1800" b="1" dirty="0">
                <a:solidFill>
                  <a:schemeClr val="bg1"/>
                </a:solidFill>
              </a:rPr>
              <a:t>Dr. Jones is a 42 year old  physician working in nursing homes. He became alarmed when elderly patients developed SARS-2 and reported concerns to CEO’s</a:t>
            </a:r>
          </a:p>
          <a:p>
            <a:r>
              <a:rPr lang="en-US" sz="1800" b="1" dirty="0">
                <a:solidFill>
                  <a:schemeClr val="bg1"/>
                </a:solidFill>
              </a:rPr>
              <a:t>There was a lack  of PPE and administrators tried to stifle him when he expressed concerns- he feared being fired.</a:t>
            </a:r>
          </a:p>
          <a:p>
            <a:r>
              <a:rPr lang="en-US" sz="1800" b="1" dirty="0">
                <a:solidFill>
                  <a:schemeClr val="bg1"/>
                </a:solidFill>
              </a:rPr>
              <a:t>He made some protective coats out of trash bags and his wife made cloth masks when N-95 masks ran out</a:t>
            </a:r>
          </a:p>
          <a:p>
            <a:r>
              <a:rPr lang="en-US" sz="1800" b="1" dirty="0">
                <a:solidFill>
                  <a:schemeClr val="bg1"/>
                </a:solidFill>
              </a:rPr>
              <a:t>He worked 16 hour  days. Missed his family</a:t>
            </a:r>
          </a:p>
          <a:p>
            <a:r>
              <a:rPr lang="en-US" sz="1800" b="1" dirty="0">
                <a:solidFill>
                  <a:schemeClr val="bg1"/>
                </a:solidFill>
              </a:rPr>
              <a:t>He slept in garage, to avoid bringing sickness home</a:t>
            </a:r>
          </a:p>
          <a:p>
            <a:r>
              <a:rPr lang="en-US" sz="1800" b="1" dirty="0">
                <a:solidFill>
                  <a:schemeClr val="bg1"/>
                </a:solidFill>
              </a:rPr>
              <a:t>Finally sought help when he felt like  killing himself- he could not take anymore deaths and was afraid to go to work- Felt like he was failing his patients and his family</a:t>
            </a:r>
          </a:p>
          <a:p>
            <a:r>
              <a:rPr lang="en-US" sz="1800" b="1" dirty="0">
                <a:solidFill>
                  <a:schemeClr val="bg1"/>
                </a:solidFill>
              </a:rPr>
              <a:t>Did not give himself credit for heroism- Got Depre</a:t>
            </a:r>
            <a:r>
              <a:rPr lang="en-US" sz="1500" b="1" dirty="0">
                <a:solidFill>
                  <a:schemeClr val="bg1"/>
                </a:solidFill>
              </a:rPr>
              <a:t>ssed</a:t>
            </a:r>
          </a:p>
        </p:txBody>
      </p:sp>
    </p:spTree>
    <p:extLst>
      <p:ext uri="{BB962C8B-B14F-4D97-AF65-F5344CB8AC3E}">
        <p14:creationId xmlns:p14="http://schemas.microsoft.com/office/powerpoint/2010/main" val="2854725379"/>
      </p:ext>
    </p:extLst>
  </p:cSld>
  <p:clrMapOvr>
    <a:overrideClrMapping bg1="dk1" tx1="lt1" bg2="dk2" tx2="lt2" accent1="accent1" accent2="accent2" accent3="accent3" accent4="accent4" accent5="accent5" accent6="accent6" hlink="hlink" folHlink="folHlink"/>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16597"/>
            <a:ext cx="548639"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59" y="613954"/>
            <a:ext cx="8180615"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ED2C17-AC9F-4FAC-A7FE-F08C0B62F6B7}"/>
              </a:ext>
            </a:extLst>
          </p:cNvPr>
          <p:cNvSpPr>
            <a:spLocks noGrp="1"/>
          </p:cNvSpPr>
          <p:nvPr>
            <p:ph type="title"/>
          </p:nvPr>
        </p:nvSpPr>
        <p:spPr>
          <a:xfrm>
            <a:off x="782723" y="809898"/>
            <a:ext cx="7457037" cy="1554480"/>
          </a:xfrm>
        </p:spPr>
        <p:txBody>
          <a:bodyPr anchor="ctr">
            <a:normAutofit/>
          </a:bodyPr>
          <a:lstStyle/>
          <a:p>
            <a:r>
              <a:rPr lang="en-US" sz="4200" dirty="0"/>
              <a:t>We are in an Abnormal “New Normal”- But What Comes Next?</a:t>
            </a:r>
          </a:p>
        </p:txBody>
      </p:sp>
      <p:sp>
        <p:nvSpPr>
          <p:cNvPr id="3" name="Content Placeholder 2">
            <a:extLst>
              <a:ext uri="{FF2B5EF4-FFF2-40B4-BE49-F238E27FC236}">
                <a16:creationId xmlns:a16="http://schemas.microsoft.com/office/drawing/2014/main" id="{D6A85789-B795-4C6A-81B1-53E4552A26C0}"/>
              </a:ext>
            </a:extLst>
          </p:cNvPr>
          <p:cNvSpPr>
            <a:spLocks noGrp="1"/>
          </p:cNvSpPr>
          <p:nvPr>
            <p:ph idx="1"/>
          </p:nvPr>
        </p:nvSpPr>
        <p:spPr>
          <a:xfrm>
            <a:off x="783771" y="3017522"/>
            <a:ext cx="7455989" cy="3124658"/>
          </a:xfrm>
        </p:spPr>
        <p:txBody>
          <a:bodyPr anchor="ctr">
            <a:normAutofit/>
          </a:bodyPr>
          <a:lstStyle/>
          <a:p>
            <a:r>
              <a:rPr lang="en-US" sz="1900" dirty="0"/>
              <a:t>Economic uncertainty as the country “ faces another surge of COVID</a:t>
            </a:r>
          </a:p>
          <a:p>
            <a:r>
              <a:rPr lang="en-US" sz="1900" dirty="0"/>
              <a:t>Public Health Uncertainty as we don’t know what to expect from the virus. What changes must we make in our  practices or jobs?</a:t>
            </a:r>
          </a:p>
          <a:p>
            <a:r>
              <a:rPr lang="en-US" sz="1900" dirty="0"/>
              <a:t>Pandemic --  PLAGUE --Terror and Social Unrest Destabilize Troubled Patients- Our  Work is Harder</a:t>
            </a:r>
          </a:p>
          <a:p>
            <a:r>
              <a:rPr lang="en-US" sz="1900" dirty="0"/>
              <a:t> COVID is a nice Term But Anxious Patients Think PLAGUE</a:t>
            </a:r>
          </a:p>
          <a:p>
            <a:r>
              <a:rPr lang="en-US" sz="1900" dirty="0"/>
              <a:t>Say Yes to Vaccines!</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8650" y="6485313"/>
            <a:ext cx="78867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56765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85B12-13B3-47B6-B126-8807E0039D69}"/>
              </a:ext>
            </a:extLst>
          </p:cNvPr>
          <p:cNvSpPr>
            <a:spLocks noGrp="1"/>
          </p:cNvSpPr>
          <p:nvPr>
            <p:ph type="title"/>
          </p:nvPr>
        </p:nvSpPr>
        <p:spPr>
          <a:xfrm>
            <a:off x="360758" y="327025"/>
            <a:ext cx="3993358" cy="1630363"/>
          </a:xfrm>
        </p:spPr>
        <p:txBody>
          <a:bodyPr vert="horz" lIns="91440" tIns="45720" rIns="91440" bIns="45720" rtlCol="0" anchor="b">
            <a:normAutofit/>
          </a:bodyPr>
          <a:lstStyle/>
          <a:p>
            <a:r>
              <a:rPr lang="en-US" sz="3100" b="1" dirty="0"/>
              <a:t>FRONTLINE</a:t>
            </a:r>
            <a:r>
              <a:rPr lang="en-US" sz="3100" dirty="0"/>
              <a:t> </a:t>
            </a:r>
            <a:r>
              <a:rPr lang="en-US" sz="3100" b="1" dirty="0"/>
              <a:t>DOCTORS ARE UNDER EVEN MORE STRESS During  COVID</a:t>
            </a:r>
          </a:p>
        </p:txBody>
      </p:sp>
      <p:pic>
        <p:nvPicPr>
          <p:cNvPr id="27" name="Picture 26">
            <a:extLst>
              <a:ext uri="{FF2B5EF4-FFF2-40B4-BE49-F238E27FC236}">
                <a16:creationId xmlns:a16="http://schemas.microsoft.com/office/drawing/2014/main" id="{473B5042-40A7-48CC-9E33-CD28235E96D4}"/>
              </a:ext>
            </a:extLst>
          </p:cNvPr>
          <p:cNvPicPr>
            <a:picLocks noChangeAspect="1"/>
          </p:cNvPicPr>
          <p:nvPr/>
        </p:nvPicPr>
        <p:blipFill rotWithShape="1">
          <a:blip r:embed="rId3"/>
          <a:srcRect l="34199" r="27494"/>
          <a:stretch/>
        </p:blipFill>
        <p:spPr>
          <a:xfrm>
            <a:off x="4474766" y="1"/>
            <a:ext cx="4669234" cy="6856412"/>
          </a:xfrm>
          <a:custGeom>
            <a:avLst/>
            <a:gdLst/>
            <a:ahLst/>
            <a:cxnLst/>
            <a:rect l="l" t="t" r="r" b="b"/>
            <a:pathLst>
              <a:path w="5620032" h="6856412">
                <a:moveTo>
                  <a:pt x="13187" y="0"/>
                </a:moveTo>
                <a:lnTo>
                  <a:pt x="5620032" y="0"/>
                </a:lnTo>
                <a:lnTo>
                  <a:pt x="5620032" y="6856412"/>
                </a:lnTo>
                <a:lnTo>
                  <a:pt x="0" y="6856412"/>
                </a:lnTo>
                <a:lnTo>
                  <a:pt x="64318" y="6298274"/>
                </a:lnTo>
                <a:cubicBezTo>
                  <a:pt x="203221" y="4970220"/>
                  <a:pt x="240510" y="3632077"/>
                  <a:pt x="97152" y="2276000"/>
                </a:cubicBezTo>
                <a:cubicBezTo>
                  <a:pt x="35713" y="1694824"/>
                  <a:pt x="7455" y="1116942"/>
                  <a:pt x="6154" y="541737"/>
                </a:cubicBezTo>
                <a:close/>
              </a:path>
            </a:pathLst>
          </a:custGeom>
        </p:spPr>
      </p:pic>
      <p:sp>
        <p:nvSpPr>
          <p:cNvPr id="4" name="Content Placeholder 3">
            <a:extLst>
              <a:ext uri="{FF2B5EF4-FFF2-40B4-BE49-F238E27FC236}">
                <a16:creationId xmlns:a16="http://schemas.microsoft.com/office/drawing/2014/main" id="{023F87B8-D7D2-4018-A3CB-5033F8C254BD}"/>
              </a:ext>
            </a:extLst>
          </p:cNvPr>
          <p:cNvSpPr>
            <a:spLocks noGrp="1"/>
          </p:cNvSpPr>
          <p:nvPr>
            <p:ph idx="1"/>
          </p:nvPr>
        </p:nvSpPr>
        <p:spPr>
          <a:xfrm>
            <a:off x="628650" y="2514599"/>
            <a:ext cx="4095750" cy="3662363"/>
          </a:xfrm>
        </p:spPr>
        <p:txBody>
          <a:bodyPr/>
          <a:lstStyle/>
          <a:p>
            <a:r>
              <a:rPr lang="en-US" dirty="0"/>
              <a:t>Overwork- bad conditions</a:t>
            </a:r>
          </a:p>
          <a:p>
            <a:r>
              <a:rPr lang="en-US" dirty="0"/>
              <a:t>Fear of  getting sick</a:t>
            </a:r>
          </a:p>
          <a:p>
            <a:r>
              <a:rPr lang="en-US" dirty="0"/>
              <a:t>Fear of bringing it home</a:t>
            </a:r>
          </a:p>
          <a:p>
            <a:r>
              <a:rPr lang="en-US" dirty="0"/>
              <a:t>No time to process  grief and loss</a:t>
            </a:r>
          </a:p>
          <a:p>
            <a:r>
              <a:rPr lang="en-US" dirty="0"/>
              <a:t>No time for self care</a:t>
            </a:r>
          </a:p>
        </p:txBody>
      </p:sp>
    </p:spTree>
    <p:extLst>
      <p:ext uri="{BB962C8B-B14F-4D97-AF65-F5344CB8AC3E}">
        <p14:creationId xmlns:p14="http://schemas.microsoft.com/office/powerpoint/2010/main" val="31267519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7">
            <a:extLst>
              <a:ext uri="{FF2B5EF4-FFF2-40B4-BE49-F238E27FC236}">
                <a16:creationId xmlns:a16="http://schemas.microsoft.com/office/drawing/2014/main" id="{488333BA-AE6E-427A-9B16-A39C8073F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1D09D0-3D6B-402F-A333-2B167C9F6141}"/>
              </a:ext>
            </a:extLst>
          </p:cNvPr>
          <p:cNvSpPr>
            <a:spLocks noGrp="1"/>
          </p:cNvSpPr>
          <p:nvPr>
            <p:ph type="title"/>
          </p:nvPr>
        </p:nvSpPr>
        <p:spPr>
          <a:xfrm>
            <a:off x="628650" y="631825"/>
            <a:ext cx="7886700" cy="1044575"/>
          </a:xfrm>
        </p:spPr>
        <p:txBody>
          <a:bodyPr>
            <a:normAutofit/>
          </a:bodyPr>
          <a:lstStyle/>
          <a:p>
            <a:pPr algn="ctr"/>
            <a:r>
              <a:rPr lang="en-US" dirty="0"/>
              <a:t>COPING WITH COVID</a:t>
            </a:r>
          </a:p>
        </p:txBody>
      </p:sp>
      <p:sp>
        <p:nvSpPr>
          <p:cNvPr id="3" name="Content Placeholder 2">
            <a:extLst>
              <a:ext uri="{FF2B5EF4-FFF2-40B4-BE49-F238E27FC236}">
                <a16:creationId xmlns:a16="http://schemas.microsoft.com/office/drawing/2014/main" id="{DF485017-B2D9-41EC-90D4-F218EB865DB2}"/>
              </a:ext>
            </a:extLst>
          </p:cNvPr>
          <p:cNvSpPr>
            <a:spLocks noGrp="1"/>
          </p:cNvSpPr>
          <p:nvPr>
            <p:ph idx="1"/>
          </p:nvPr>
        </p:nvSpPr>
        <p:spPr>
          <a:xfrm>
            <a:off x="628650" y="1524000"/>
            <a:ext cx="7886700" cy="4876800"/>
          </a:xfrm>
        </p:spPr>
        <p:txBody>
          <a:bodyPr>
            <a:noAutofit/>
          </a:bodyPr>
          <a:lstStyle/>
          <a:p>
            <a:r>
              <a:rPr lang="en-US" sz="2400" dirty="0"/>
              <a:t>Minimize relationship strain –deescalate  disagreements avoid  quarrels- agree to disagree- live and let live</a:t>
            </a:r>
          </a:p>
          <a:p>
            <a:r>
              <a:rPr lang="en-US" sz="2400" dirty="0"/>
              <a:t>Set up regular times to talk with spouse and children- resolve conflicts as they occur- don’t let things fester</a:t>
            </a:r>
          </a:p>
          <a:p>
            <a:r>
              <a:rPr lang="en-US" sz="2400" dirty="0"/>
              <a:t>Random acts of kindness flowers, candy a few toys</a:t>
            </a:r>
          </a:p>
          <a:p>
            <a:r>
              <a:rPr lang="en-US" sz="2400" dirty="0"/>
              <a:t>Work together-share tasks- all help out</a:t>
            </a:r>
          </a:p>
          <a:p>
            <a:r>
              <a:rPr lang="en-US" sz="2400" dirty="0"/>
              <a:t>Listen to teenagers or they wont listen to </a:t>
            </a:r>
            <a:r>
              <a:rPr lang="en-US" sz="2400" dirty="0" err="1"/>
              <a:t>you.Set</a:t>
            </a:r>
            <a:r>
              <a:rPr lang="en-US" sz="2400" dirty="0"/>
              <a:t> firm  boundaries</a:t>
            </a:r>
          </a:p>
          <a:p>
            <a:r>
              <a:rPr lang="en-US" sz="2400" dirty="0"/>
              <a:t>You tube videos for kids on viruses</a:t>
            </a:r>
          </a:p>
          <a:p>
            <a:r>
              <a:rPr lang="en-US" sz="2400" dirty="0"/>
              <a:t>Home work outs - exercise together</a:t>
            </a:r>
          </a:p>
          <a:p>
            <a:r>
              <a:rPr lang="en-US" sz="2400" dirty="0"/>
              <a:t>Have some special time for yourself  </a:t>
            </a:r>
          </a:p>
          <a:p>
            <a:r>
              <a:rPr lang="en-US" sz="2400" dirty="0"/>
              <a:t>Preserve sexuality   </a:t>
            </a:r>
          </a:p>
        </p:txBody>
      </p:sp>
    </p:spTree>
    <p:extLst>
      <p:ext uri="{BB962C8B-B14F-4D97-AF65-F5344CB8AC3E}">
        <p14:creationId xmlns:p14="http://schemas.microsoft.com/office/powerpoint/2010/main" val="24137002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816290" cy="6858000"/>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6429BFAD-6930-4C77-AA65-B46A91565544}"/>
              </a:ext>
            </a:extLst>
          </p:cNvPr>
          <p:cNvSpPr>
            <a:spLocks noGrp="1"/>
          </p:cNvSpPr>
          <p:nvPr>
            <p:ph type="title"/>
          </p:nvPr>
        </p:nvSpPr>
        <p:spPr>
          <a:xfrm>
            <a:off x="4801601" y="1524000"/>
            <a:ext cx="3604497" cy="3733800"/>
          </a:xfrm>
        </p:spPr>
        <p:txBody>
          <a:bodyPr vert="horz" lIns="91440" tIns="45720" rIns="91440" bIns="45720" rtlCol="0" anchor="t">
            <a:normAutofit/>
          </a:bodyPr>
          <a:lstStyle/>
          <a:p>
            <a:r>
              <a:rPr lang="en-US" sz="4000" kern="1200" dirty="0">
                <a:solidFill>
                  <a:srgbClr val="000000"/>
                </a:solidFill>
                <a:latin typeface="+mj-lt"/>
                <a:ea typeface="+mj-ea"/>
                <a:cs typeface="+mj-cs"/>
              </a:rPr>
              <a:t>Can  we Function Better   </a:t>
            </a:r>
            <a:br>
              <a:rPr lang="en-US" sz="4000" kern="1200" dirty="0">
                <a:solidFill>
                  <a:srgbClr val="000000"/>
                </a:solidFill>
                <a:latin typeface="+mj-lt"/>
                <a:ea typeface="+mj-ea"/>
                <a:cs typeface="+mj-cs"/>
              </a:rPr>
            </a:br>
            <a:r>
              <a:rPr lang="en-US" sz="4000" kern="1200" dirty="0">
                <a:solidFill>
                  <a:srgbClr val="000000"/>
                </a:solidFill>
                <a:latin typeface="+mj-lt"/>
                <a:ea typeface="+mj-ea"/>
                <a:cs typeface="+mj-cs"/>
              </a:rPr>
              <a:t>YES WE CAN</a:t>
            </a:r>
            <a:br>
              <a:rPr lang="en-US" sz="4000" kern="1200" dirty="0">
                <a:solidFill>
                  <a:srgbClr val="000000"/>
                </a:solidFill>
                <a:latin typeface="+mj-lt"/>
                <a:ea typeface="+mj-ea"/>
                <a:cs typeface="+mj-cs"/>
              </a:rPr>
            </a:br>
            <a:r>
              <a:rPr lang="en-US" sz="4000" kern="1200" dirty="0">
                <a:solidFill>
                  <a:srgbClr val="000000"/>
                </a:solidFill>
                <a:latin typeface="+mj-lt"/>
                <a:ea typeface="+mj-ea"/>
                <a:cs typeface="+mj-cs"/>
              </a:rPr>
              <a:t>But </a:t>
            </a:r>
            <a:r>
              <a:rPr lang="en-US" sz="4000" dirty="0">
                <a:solidFill>
                  <a:srgbClr val="000000"/>
                </a:solidFill>
              </a:rPr>
              <a:t>not if                           you are burned out</a:t>
            </a:r>
            <a:endParaRPr lang="en-US" sz="4000" kern="1200" dirty="0">
              <a:solidFill>
                <a:srgbClr val="000000"/>
              </a:solidFill>
              <a:latin typeface="+mj-lt"/>
              <a:ea typeface="+mj-ea"/>
              <a:cs typeface="+mj-cs"/>
            </a:endParaRPr>
          </a:p>
        </p:txBody>
      </p:sp>
      <p:sp>
        <p:nvSpPr>
          <p:cNvPr id="14"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409865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gs>
                <a:gs pos="23000">
                  <a:schemeClr val="accent1"/>
                </a:gs>
                <a:gs pos="83000">
                  <a:schemeClr val="accent5"/>
                </a:gs>
                <a:gs pos="100000">
                  <a:schemeClr val="accent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Social Network">
            <a:extLst>
              <a:ext uri="{FF2B5EF4-FFF2-40B4-BE49-F238E27FC236}">
                <a16:creationId xmlns:a16="http://schemas.microsoft.com/office/drawing/2014/main" id="{4F9E792B-CBB3-4438-8297-B9823AA136C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5352" y="2333040"/>
            <a:ext cx="3106320" cy="3106320"/>
          </a:xfrm>
          <a:custGeom>
            <a:avLst/>
            <a:gdLst/>
            <a:ahLst/>
            <a:cxnLst/>
            <a:rect l="l" t="t" r="r" b="b"/>
            <a:pathLst>
              <a:path w="4141760" h="4377846">
                <a:moveTo>
                  <a:pt x="0" y="0"/>
                </a:moveTo>
                <a:lnTo>
                  <a:pt x="4141760" y="0"/>
                </a:lnTo>
                <a:lnTo>
                  <a:pt x="4141760" y="4377846"/>
                </a:lnTo>
                <a:lnTo>
                  <a:pt x="0" y="4377846"/>
                </a:lnTo>
                <a:close/>
              </a:path>
            </a:pathLst>
          </a:custGeom>
        </p:spPr>
      </p:pic>
    </p:spTree>
    <p:extLst>
      <p:ext uri="{BB962C8B-B14F-4D97-AF65-F5344CB8AC3E}">
        <p14:creationId xmlns:p14="http://schemas.microsoft.com/office/powerpoint/2010/main" val="9624043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59EBD-BC6B-46A0-B08A-B37230530602}"/>
              </a:ext>
            </a:extLst>
          </p:cNvPr>
          <p:cNvSpPr>
            <a:spLocks noGrp="1"/>
          </p:cNvSpPr>
          <p:nvPr>
            <p:ph type="title"/>
          </p:nvPr>
        </p:nvSpPr>
        <p:spPr/>
        <p:txBody>
          <a:bodyPr/>
          <a:lstStyle/>
          <a:p>
            <a:pPr algn="ctr"/>
            <a:r>
              <a:rPr lang="en-US" dirty="0"/>
              <a:t>BURNOUT</a:t>
            </a:r>
          </a:p>
        </p:txBody>
      </p:sp>
      <p:sp>
        <p:nvSpPr>
          <p:cNvPr id="3" name="Content Placeholder 2">
            <a:extLst>
              <a:ext uri="{FF2B5EF4-FFF2-40B4-BE49-F238E27FC236}">
                <a16:creationId xmlns:a16="http://schemas.microsoft.com/office/drawing/2014/main" id="{1F3AC2D1-8565-49F8-AE5E-0FDB86B7D64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202596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9D7E975-9161-4F2D-AC53-69E1912F6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building&#10;&#10;Description automatically generated">
            <a:extLst>
              <a:ext uri="{FF2B5EF4-FFF2-40B4-BE49-F238E27FC236}">
                <a16:creationId xmlns:a16="http://schemas.microsoft.com/office/drawing/2014/main" id="{0DB44F3D-A41B-429B-8BA0-CEB7A2A2666B}"/>
              </a:ext>
            </a:extLst>
          </p:cNvPr>
          <p:cNvPicPr>
            <a:picLocks noGrp="1" noChangeAspect="1"/>
          </p:cNvPicPr>
          <p:nvPr>
            <p:ph idx="1"/>
          </p:nvPr>
        </p:nvPicPr>
        <p:blipFill rotWithShape="1">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2470" r="-1" b="-1"/>
          <a:stretch/>
        </p:blipFill>
        <p:spPr>
          <a:xfrm>
            <a:off x="466256" y="623275"/>
            <a:ext cx="3024466" cy="5607882"/>
          </a:xfrm>
          <a:prstGeom prst="rect">
            <a:avLst/>
          </a:prstGeom>
        </p:spPr>
      </p:pic>
      <p:sp>
        <p:nvSpPr>
          <p:cNvPr id="12" name="Right Triangle 1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63E6235-1649-4B47-9862-4026FC473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23741" y="623275"/>
            <a:ext cx="4936378"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7F4D50-0F4A-44B8-ABEE-0A2AE883229C}"/>
              </a:ext>
            </a:extLst>
          </p:cNvPr>
          <p:cNvSpPr>
            <a:spLocks noGrp="1"/>
          </p:cNvSpPr>
          <p:nvPr>
            <p:ph type="title"/>
          </p:nvPr>
        </p:nvSpPr>
        <p:spPr>
          <a:xfrm>
            <a:off x="4087656" y="1056640"/>
            <a:ext cx="4349961" cy="4353560"/>
          </a:xfrm>
        </p:spPr>
        <p:txBody>
          <a:bodyPr vert="horz" lIns="91440" tIns="45720" rIns="91440" bIns="45720" rtlCol="0" anchor="b">
            <a:normAutofit/>
          </a:bodyPr>
          <a:lstStyle/>
          <a:p>
            <a:r>
              <a:rPr lang="en-US" sz="3600" b="1" dirty="0"/>
              <a:t>KEEP IN MIND -We  Are Part of the Great History and  Tradition of Medicine- This Defines  Our Core Values and Establishes                   Our Identity </a:t>
            </a:r>
          </a:p>
        </p:txBody>
      </p:sp>
    </p:spTree>
    <p:extLst>
      <p:ext uri="{BB962C8B-B14F-4D97-AF65-F5344CB8AC3E}">
        <p14:creationId xmlns:p14="http://schemas.microsoft.com/office/powerpoint/2010/main" val="42797796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FCAF4-F673-45EA-805F-C613A9CF693D}"/>
              </a:ext>
            </a:extLst>
          </p:cNvPr>
          <p:cNvSpPr>
            <a:spLocks noGrp="1"/>
          </p:cNvSpPr>
          <p:nvPr>
            <p:ph type="title"/>
          </p:nvPr>
        </p:nvSpPr>
        <p:spPr>
          <a:xfrm>
            <a:off x="360758" y="327025"/>
            <a:ext cx="3993358" cy="1630363"/>
          </a:xfrm>
        </p:spPr>
        <p:txBody>
          <a:bodyPr anchor="b">
            <a:normAutofit/>
          </a:bodyPr>
          <a:lstStyle/>
          <a:p>
            <a:r>
              <a:rPr lang="en-US" sz="3100" b="1" dirty="0"/>
              <a:t>WHAT BURN OUT is NOT</a:t>
            </a:r>
          </a:p>
        </p:txBody>
      </p:sp>
      <p:pic>
        <p:nvPicPr>
          <p:cNvPr id="7" name="Picture 6">
            <a:extLst>
              <a:ext uri="{FF2B5EF4-FFF2-40B4-BE49-F238E27FC236}">
                <a16:creationId xmlns:a16="http://schemas.microsoft.com/office/drawing/2014/main" id="{0C85FD5F-9CF6-4904-83F5-E2A546706CF5}"/>
              </a:ext>
            </a:extLst>
          </p:cNvPr>
          <p:cNvPicPr>
            <a:picLocks noChangeAspect="1"/>
          </p:cNvPicPr>
          <p:nvPr/>
        </p:nvPicPr>
        <p:blipFill rotWithShape="1">
          <a:blip r:embed="rId2"/>
          <a:srcRect l="36967" r="23365" b="1"/>
          <a:stretch/>
        </p:blipFill>
        <p:spPr>
          <a:xfrm>
            <a:off x="4474766" y="1"/>
            <a:ext cx="4669234" cy="6856412"/>
          </a:xfrm>
          <a:custGeom>
            <a:avLst/>
            <a:gdLst/>
            <a:ahLst/>
            <a:cxnLst/>
            <a:rect l="l" t="t" r="r" b="b"/>
            <a:pathLst>
              <a:path w="5620032" h="6856412">
                <a:moveTo>
                  <a:pt x="13187" y="0"/>
                </a:moveTo>
                <a:lnTo>
                  <a:pt x="5620032" y="0"/>
                </a:lnTo>
                <a:lnTo>
                  <a:pt x="5620032" y="6856412"/>
                </a:lnTo>
                <a:lnTo>
                  <a:pt x="0" y="6856412"/>
                </a:lnTo>
                <a:lnTo>
                  <a:pt x="64318" y="6298274"/>
                </a:lnTo>
                <a:cubicBezTo>
                  <a:pt x="203221" y="4970220"/>
                  <a:pt x="240510" y="3632077"/>
                  <a:pt x="97152" y="2276000"/>
                </a:cubicBezTo>
                <a:cubicBezTo>
                  <a:pt x="35713" y="1694824"/>
                  <a:pt x="7455" y="1116942"/>
                  <a:pt x="6154" y="541737"/>
                </a:cubicBezTo>
                <a:close/>
              </a:path>
            </a:pathLst>
          </a:custGeom>
        </p:spPr>
      </p:pic>
      <p:graphicFrame>
        <p:nvGraphicFramePr>
          <p:cNvPr id="5" name="Content Placeholder 2">
            <a:extLst>
              <a:ext uri="{FF2B5EF4-FFF2-40B4-BE49-F238E27FC236}">
                <a16:creationId xmlns:a16="http://schemas.microsoft.com/office/drawing/2014/main" id="{8C9DD86F-BE4A-499D-9D2F-EB4F0CACCFE6}"/>
              </a:ext>
            </a:extLst>
          </p:cNvPr>
          <p:cNvGraphicFramePr>
            <a:graphicFrameLocks noGrp="1"/>
          </p:cNvGraphicFramePr>
          <p:nvPr>
            <p:ph idx="1"/>
            <p:extLst>
              <p:ext uri="{D42A27DB-BD31-4B8C-83A1-F6EECF244321}">
                <p14:modId xmlns:p14="http://schemas.microsoft.com/office/powerpoint/2010/main" val="1555408049"/>
              </p:ext>
            </p:extLst>
          </p:nvPr>
        </p:nvGraphicFramePr>
        <p:xfrm>
          <a:off x="481409" y="2438400"/>
          <a:ext cx="3993357" cy="37671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141838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515D20E-1AB7-4E74-9236-2B72B63D6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3771" y="1336329"/>
            <a:ext cx="2919549" cy="4382588"/>
          </a:xfrm>
        </p:spPr>
        <p:txBody>
          <a:bodyPr anchor="ctr">
            <a:normAutofit/>
          </a:bodyPr>
          <a:lstStyle/>
          <a:p>
            <a:r>
              <a:rPr lang="en-US" sz="4700" b="1"/>
              <a:t>What is Burnout? It is More Than Depression</a:t>
            </a:r>
          </a:p>
        </p:txBody>
      </p:sp>
      <p:grpSp>
        <p:nvGrpSpPr>
          <p:cNvPr id="19" name="Group 18">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3163461"/>
            <a:ext cx="548639" cy="673460"/>
            <a:chOff x="3940602" y="308034"/>
            <a:chExt cx="2116791" cy="3428999"/>
          </a:xfrm>
          <a:solidFill>
            <a:schemeClr val="accent4"/>
          </a:solidFill>
        </p:grpSpPr>
        <p:sp>
          <p:nvSpPr>
            <p:cNvPr id="20" name="Rectangle 19">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982976"/>
            <a:ext cx="4507025" cy="512063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406628" y="1336329"/>
            <a:ext cx="3945636" cy="4538695"/>
          </a:xfrm>
        </p:spPr>
        <p:txBody>
          <a:bodyPr anchor="ctr">
            <a:normAutofit/>
          </a:bodyPr>
          <a:lstStyle/>
          <a:p>
            <a:pPr marL="0" indent="0">
              <a:buNone/>
            </a:pPr>
            <a:r>
              <a:rPr lang="en-US" sz="2000" b="1" dirty="0"/>
              <a:t>---Definition: “physical and emotional exhaustion involving development  of negative self concept, negative work attitudes, loss of concern for patients.” </a:t>
            </a:r>
          </a:p>
          <a:p>
            <a:pPr marL="0" indent="0">
              <a:buNone/>
            </a:pPr>
            <a:r>
              <a:rPr lang="en-US" sz="2000" b="1" dirty="0"/>
              <a:t>--- Complex Psycho- Neuro-Endocrine-Immunological consequence of relentless stress with threats to self worth, health, shattering of basic assumptions about  your career and profession</a:t>
            </a:r>
          </a:p>
          <a:p>
            <a:pPr marL="0" indent="0">
              <a:buNone/>
            </a:pPr>
            <a:r>
              <a:rPr lang="en-US" sz="2000" b="1" dirty="0"/>
              <a:t>---An Assault on Personal Integrity</a:t>
            </a:r>
          </a:p>
          <a:p>
            <a:pPr marL="0" indent="0">
              <a:buNone/>
            </a:pPr>
            <a:endParaRPr lang="en-US" sz="2000" b="1" dirty="0"/>
          </a:p>
          <a:p>
            <a:pPr marL="0" indent="0">
              <a:buNone/>
            </a:pPr>
            <a:r>
              <a:rPr lang="en-US" sz="1100" b="1" dirty="0"/>
              <a:t>From:  </a:t>
            </a:r>
            <a:r>
              <a:rPr lang="en-US" sz="1100" b="1" dirty="0" err="1"/>
              <a:t>Freudenberger</a:t>
            </a:r>
            <a:r>
              <a:rPr lang="en-US" sz="1100" b="1" dirty="0"/>
              <a:t>, Maslach, Gardner and Hall</a:t>
            </a:r>
          </a:p>
          <a:p>
            <a:pPr marL="0" indent="0">
              <a:buNone/>
            </a:pPr>
            <a:endParaRPr lang="en-US" sz="1700" dirty="0"/>
          </a:p>
        </p:txBody>
      </p:sp>
    </p:spTree>
    <p:extLst>
      <p:ext uri="{BB962C8B-B14F-4D97-AF65-F5344CB8AC3E}">
        <p14:creationId xmlns:p14="http://schemas.microsoft.com/office/powerpoint/2010/main" val="22590777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488333BA-AE6E-427A-9B16-A39C8073F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A1EBBE-DBFA-486D-8192-CA976E5EF8F1}"/>
              </a:ext>
            </a:extLst>
          </p:cNvPr>
          <p:cNvSpPr>
            <a:spLocks noGrp="1"/>
          </p:cNvSpPr>
          <p:nvPr>
            <p:ph type="title"/>
          </p:nvPr>
        </p:nvSpPr>
        <p:spPr>
          <a:xfrm>
            <a:off x="628650" y="631825"/>
            <a:ext cx="7886700" cy="1325563"/>
          </a:xfrm>
        </p:spPr>
        <p:txBody>
          <a:bodyPr>
            <a:normAutofit/>
          </a:bodyPr>
          <a:lstStyle/>
          <a:p>
            <a:r>
              <a:rPr lang="en-US" b="1"/>
              <a:t>A Spectrum of Core Symptoms </a:t>
            </a:r>
          </a:p>
        </p:txBody>
      </p:sp>
      <p:sp>
        <p:nvSpPr>
          <p:cNvPr id="3" name="Content Placeholder 2">
            <a:extLst>
              <a:ext uri="{FF2B5EF4-FFF2-40B4-BE49-F238E27FC236}">
                <a16:creationId xmlns:a16="http://schemas.microsoft.com/office/drawing/2014/main" id="{F8689C7F-B8FE-44B0-A0A0-E989999CB7D4}"/>
              </a:ext>
            </a:extLst>
          </p:cNvPr>
          <p:cNvSpPr>
            <a:spLocks noGrp="1"/>
          </p:cNvSpPr>
          <p:nvPr>
            <p:ph idx="1"/>
          </p:nvPr>
        </p:nvSpPr>
        <p:spPr>
          <a:xfrm>
            <a:off x="628650" y="2057400"/>
            <a:ext cx="7886700" cy="3871762"/>
          </a:xfrm>
        </p:spPr>
        <p:txBody>
          <a:bodyPr>
            <a:normAutofit/>
          </a:bodyPr>
          <a:lstStyle/>
          <a:p>
            <a:r>
              <a:rPr lang="en-US" sz="2100" b="1" dirty="0"/>
              <a:t>Not a unitary disorder --Distinct subtypes</a:t>
            </a:r>
          </a:p>
          <a:p>
            <a:r>
              <a:rPr lang="en-US" sz="2100" b="1" dirty="0"/>
              <a:t>Wear out or Brownout  </a:t>
            </a:r>
            <a:r>
              <a:rPr lang="en-US" sz="2100" dirty="0"/>
              <a:t>in which a practitioner essentially gives up or performs in a perfunctory manner when confronted with too much stress and too little gratification- can’t bounce back </a:t>
            </a:r>
          </a:p>
          <a:p>
            <a:r>
              <a:rPr lang="en-US" sz="2100" b="1" dirty="0"/>
              <a:t>Underchallenged Burnout  </a:t>
            </a:r>
            <a:r>
              <a:rPr lang="en-US" sz="2100" dirty="0"/>
              <a:t>in which  a practitioner is not faced with work overload but beaten by endless  boring tasks and monotony—loss of motivation- like blindly following “guidelines”  and the computer</a:t>
            </a:r>
          </a:p>
          <a:p>
            <a:r>
              <a:rPr lang="en-US" sz="2100" dirty="0"/>
              <a:t> </a:t>
            </a:r>
            <a:r>
              <a:rPr lang="en-US" sz="1100" dirty="0"/>
              <a:t>From Norcross and </a:t>
            </a:r>
            <a:r>
              <a:rPr lang="en-US" sz="1100" dirty="0" err="1"/>
              <a:t>VandenBos</a:t>
            </a:r>
            <a:r>
              <a:rPr lang="en-US" sz="1100" dirty="0"/>
              <a:t>- “Leaving it at the Office”</a:t>
            </a:r>
          </a:p>
        </p:txBody>
      </p:sp>
    </p:spTree>
    <p:extLst>
      <p:ext uri="{BB962C8B-B14F-4D97-AF65-F5344CB8AC3E}">
        <p14:creationId xmlns:p14="http://schemas.microsoft.com/office/powerpoint/2010/main" val="108067997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82600" y="321734"/>
            <a:ext cx="8178799" cy="1135737"/>
          </a:xfrm>
        </p:spPr>
        <p:txBody>
          <a:bodyPr>
            <a:normAutofit/>
          </a:bodyPr>
          <a:lstStyle/>
          <a:p>
            <a:r>
              <a:rPr lang="en-US" sz="3100" b="1"/>
              <a:t>FULL BURNOUT SYMPTOMS</a:t>
            </a:r>
          </a:p>
        </p:txBody>
      </p:sp>
      <p:pic>
        <p:nvPicPr>
          <p:cNvPr id="7" name="Picture 6">
            <a:extLst>
              <a:ext uri="{FF2B5EF4-FFF2-40B4-BE49-F238E27FC236}">
                <a16:creationId xmlns:a16="http://schemas.microsoft.com/office/drawing/2014/main" id="{F3ED0B17-286A-4384-8AFF-BD2077D47E5E}"/>
              </a:ext>
            </a:extLst>
          </p:cNvPr>
          <p:cNvPicPr>
            <a:picLocks noChangeAspect="1"/>
          </p:cNvPicPr>
          <p:nvPr/>
        </p:nvPicPr>
        <p:blipFill rotWithShape="1">
          <a:blip r:embed="rId3"/>
          <a:srcRect l="30869" r="23860" b="2"/>
          <a:stretch/>
        </p:blipFill>
        <p:spPr>
          <a:xfrm>
            <a:off x="5833044" y="1976277"/>
            <a:ext cx="3310955" cy="4881723"/>
          </a:xfrm>
          <a:custGeom>
            <a:avLst/>
            <a:gdLst/>
            <a:ahLst/>
            <a:cxnLst/>
            <a:rect l="l" t="t" r="r" b="b"/>
            <a:pathLst>
              <a:path w="4414606" h="4881723">
                <a:moveTo>
                  <a:pt x="3151661" y="0"/>
                </a:moveTo>
                <a:lnTo>
                  <a:pt x="4414606" y="1262946"/>
                </a:lnTo>
                <a:lnTo>
                  <a:pt x="4414606" y="4881723"/>
                </a:lnTo>
                <a:lnTo>
                  <a:pt x="1730061" y="4881723"/>
                </a:lnTo>
                <a:lnTo>
                  <a:pt x="0" y="3151662"/>
                </a:lnTo>
                <a:close/>
              </a:path>
            </a:pathLst>
          </a:custGeom>
        </p:spPr>
      </p:pic>
      <p:sp>
        <p:nvSpPr>
          <p:cNvPr id="44" name="Rectangle 43">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08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Isosceles Triangle 45">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00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Isosceles Triangle 47">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ontent Placeholder 3">
            <a:extLst>
              <a:ext uri="{FF2B5EF4-FFF2-40B4-BE49-F238E27FC236}">
                <a16:creationId xmlns:a16="http://schemas.microsoft.com/office/drawing/2014/main" id="{7C3DB1DD-A369-4EBA-BA54-D7D3092BCCE4}"/>
              </a:ext>
            </a:extLst>
          </p:cNvPr>
          <p:cNvGraphicFramePr>
            <a:graphicFrameLocks noGrp="1"/>
          </p:cNvGraphicFramePr>
          <p:nvPr>
            <p:ph idx="1"/>
            <p:extLst>
              <p:ext uri="{D42A27DB-BD31-4B8C-83A1-F6EECF244321}">
                <p14:modId xmlns:p14="http://schemas.microsoft.com/office/powerpoint/2010/main" val="3184120797"/>
              </p:ext>
            </p:extLst>
          </p:nvPr>
        </p:nvGraphicFramePr>
        <p:xfrm>
          <a:off x="482601" y="1782981"/>
          <a:ext cx="5168391" cy="43939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723911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DA209-AE7E-4F74-BC62-B983ED51847E}"/>
              </a:ext>
            </a:extLst>
          </p:cNvPr>
          <p:cNvSpPr>
            <a:spLocks noGrp="1"/>
          </p:cNvSpPr>
          <p:nvPr>
            <p:ph type="title"/>
          </p:nvPr>
        </p:nvSpPr>
        <p:spPr>
          <a:xfrm>
            <a:off x="3724072" y="629268"/>
            <a:ext cx="4939868" cy="1286160"/>
          </a:xfrm>
        </p:spPr>
        <p:txBody>
          <a:bodyPr anchor="b">
            <a:normAutofit/>
          </a:bodyPr>
          <a:lstStyle/>
          <a:p>
            <a:r>
              <a:rPr lang="en-US" sz="4100" b="1"/>
              <a:t> BURNOUT IS  TOXIC and Leads to:</a:t>
            </a:r>
          </a:p>
        </p:txBody>
      </p:sp>
      <p:pic>
        <p:nvPicPr>
          <p:cNvPr id="6" name="Picture 5">
            <a:extLst>
              <a:ext uri="{FF2B5EF4-FFF2-40B4-BE49-F238E27FC236}">
                <a16:creationId xmlns:a16="http://schemas.microsoft.com/office/drawing/2014/main" id="{0CA53D08-E01E-43F2-BDDB-30E2DBF70BB2}"/>
              </a:ext>
            </a:extLst>
          </p:cNvPr>
          <p:cNvPicPr>
            <a:picLocks noChangeAspect="1"/>
          </p:cNvPicPr>
          <p:nvPr/>
        </p:nvPicPr>
        <p:blipFill rotWithShape="1">
          <a:blip r:embed="rId3"/>
          <a:srcRect l="23906" r="45677"/>
          <a:stretch/>
        </p:blipFill>
        <p:spPr>
          <a:xfrm>
            <a:off x="20" y="10"/>
            <a:ext cx="3476673" cy="6857990"/>
          </a:xfrm>
          <a:prstGeom prst="rect">
            <a:avLst/>
          </a:prstGeom>
          <a:effectLst/>
        </p:spPr>
      </p:pic>
      <p:cxnSp>
        <p:nvCxnSpPr>
          <p:cNvPr id="29" name="Straight Connector 2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rgbClr val="41A8B6"/>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3D3676CC-393C-4B64-BA66-FD161A5F82C6}"/>
              </a:ext>
            </a:extLst>
          </p:cNvPr>
          <p:cNvGraphicFramePr>
            <a:graphicFrameLocks noGrp="1"/>
          </p:cNvGraphicFramePr>
          <p:nvPr>
            <p:ph idx="1"/>
            <p:extLst>
              <p:ext uri="{D42A27DB-BD31-4B8C-83A1-F6EECF244321}">
                <p14:modId xmlns:p14="http://schemas.microsoft.com/office/powerpoint/2010/main" val="4047655978"/>
              </p:ext>
            </p:extLst>
          </p:nvPr>
        </p:nvGraphicFramePr>
        <p:xfrm>
          <a:off x="3724073" y="2438400"/>
          <a:ext cx="4939867" cy="37854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113585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90007-3D2B-4524-BFD2-1AAA22026963}"/>
              </a:ext>
            </a:extLst>
          </p:cNvPr>
          <p:cNvSpPr>
            <a:spLocks noGrp="1"/>
          </p:cNvSpPr>
          <p:nvPr>
            <p:ph type="title"/>
          </p:nvPr>
        </p:nvSpPr>
        <p:spPr>
          <a:xfrm>
            <a:off x="628650" y="365125"/>
            <a:ext cx="7886700" cy="1325563"/>
          </a:xfrm>
        </p:spPr>
        <p:txBody>
          <a:bodyPr>
            <a:normAutofit/>
          </a:bodyPr>
          <a:lstStyle/>
          <a:p>
            <a:pPr algn="ctr"/>
            <a:r>
              <a:rPr lang="en-US" b="1" dirty="0"/>
              <a:t> BURNOUT  CAN LEAD TO  SUICIDE </a:t>
            </a:r>
          </a:p>
        </p:txBody>
      </p:sp>
      <p:graphicFrame>
        <p:nvGraphicFramePr>
          <p:cNvPr id="5" name="Content Placeholder 2">
            <a:extLst>
              <a:ext uri="{FF2B5EF4-FFF2-40B4-BE49-F238E27FC236}">
                <a16:creationId xmlns:a16="http://schemas.microsoft.com/office/drawing/2014/main" id="{CC21E5A5-FBBA-46D6-8CB2-AC7F550507E8}"/>
              </a:ext>
            </a:extLst>
          </p:cNvPr>
          <p:cNvGraphicFramePr>
            <a:graphicFrameLocks noGrp="1"/>
          </p:cNvGraphicFramePr>
          <p:nvPr>
            <p:ph idx="1"/>
            <p:extLst>
              <p:ext uri="{D42A27DB-BD31-4B8C-83A1-F6EECF244321}">
                <p14:modId xmlns:p14="http://schemas.microsoft.com/office/powerpoint/2010/main" val="482950759"/>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95800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7A57295-2710-4920-B99A-4D1FA03A62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8067929-4D33-4306-9E2F-67C49CDDB5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0050" y="465745"/>
            <a:ext cx="8343900" cy="5639435"/>
          </a:xfrm>
          <a:prstGeom prst="rect">
            <a:avLst/>
          </a:prstGeom>
          <a:solidFill>
            <a:schemeClr val="tx1">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FD376C-6DB2-40A3-87D5-96AD6B876F9D}"/>
              </a:ext>
            </a:extLst>
          </p:cNvPr>
          <p:cNvSpPr>
            <a:spLocks noGrp="1"/>
          </p:cNvSpPr>
          <p:nvPr>
            <p:ph type="title"/>
          </p:nvPr>
        </p:nvSpPr>
        <p:spPr>
          <a:xfrm>
            <a:off x="540854" y="894027"/>
            <a:ext cx="2620771" cy="4782873"/>
          </a:xfrm>
        </p:spPr>
        <p:txBody>
          <a:bodyPr>
            <a:normAutofit/>
          </a:bodyPr>
          <a:lstStyle/>
          <a:p>
            <a:pPr algn="r"/>
            <a:r>
              <a:rPr lang="en-US" sz="3400" b="1" dirty="0">
                <a:solidFill>
                  <a:schemeClr val="bg1"/>
                </a:solidFill>
              </a:rPr>
              <a:t>Factors in  Physician Suicides</a:t>
            </a:r>
          </a:p>
        </p:txBody>
      </p:sp>
      <p:cxnSp>
        <p:nvCxnSpPr>
          <p:cNvPr id="19" name="Straight Connector 18">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484B755-36E9-480D-BE66-8FC49734364F}"/>
              </a:ext>
            </a:extLst>
          </p:cNvPr>
          <p:cNvSpPr>
            <a:spLocks noGrp="1"/>
          </p:cNvSpPr>
          <p:nvPr>
            <p:ph idx="1"/>
          </p:nvPr>
        </p:nvSpPr>
        <p:spPr>
          <a:xfrm>
            <a:off x="3732024" y="894027"/>
            <a:ext cx="4783326" cy="4782873"/>
          </a:xfrm>
        </p:spPr>
        <p:txBody>
          <a:bodyPr anchor="ctr">
            <a:normAutofit fontScale="85000" lnSpcReduction="20000"/>
          </a:bodyPr>
          <a:lstStyle/>
          <a:p>
            <a:endParaRPr lang="en-US" sz="2100" dirty="0">
              <a:solidFill>
                <a:schemeClr val="bg1"/>
              </a:solidFill>
            </a:endParaRPr>
          </a:p>
          <a:p>
            <a:r>
              <a:rPr lang="en-US" sz="2100" b="1" dirty="0">
                <a:solidFill>
                  <a:schemeClr val="bg1"/>
                </a:solidFill>
              </a:rPr>
              <a:t>There are many factors which lead to suicide as this case illustrates</a:t>
            </a:r>
          </a:p>
          <a:p>
            <a:pPr marL="457200" lvl="1" indent="0">
              <a:buNone/>
            </a:pPr>
            <a:r>
              <a:rPr lang="en-US" sz="2100" b="1" dirty="0">
                <a:solidFill>
                  <a:schemeClr val="bg1"/>
                </a:solidFill>
              </a:rPr>
              <a:t>Dr. Mark was a busy  Oncologist. He had a  long history of a  biologically based  Major Depression. Family Hx of  alcoholism</a:t>
            </a:r>
          </a:p>
          <a:p>
            <a:pPr marL="457200" lvl="1" indent="0">
              <a:buNone/>
            </a:pPr>
            <a:r>
              <a:rPr lang="en-US" sz="2100" b="1" dirty="0">
                <a:solidFill>
                  <a:schemeClr val="bg1"/>
                </a:solidFill>
              </a:rPr>
              <a:t>Psychological factors exacerbated his depression: he had relationship difficulties and a bitter divorce .His first practice broke up and he recently  lost an important position in a hospital. </a:t>
            </a:r>
          </a:p>
          <a:p>
            <a:pPr marL="457200" lvl="1" indent="0">
              <a:buNone/>
            </a:pPr>
            <a:r>
              <a:rPr lang="en-US" sz="2100" b="1" dirty="0">
                <a:solidFill>
                  <a:schemeClr val="bg1"/>
                </a:solidFill>
              </a:rPr>
              <a:t>He tended towards harsh self criticism, unrealistic expectations, and felt shame when criticized. He had  few hobbies, few personal friends  Over time he lost frustration tolerance, became irritable, turned  anger turned back on  himself. He then developed suicidal ideation and had cognitive impairment with  loss of perspective. He did not seek help and then   suddenly took an overdose. Lengthy treatment followed. He recovered. </a:t>
            </a:r>
          </a:p>
          <a:p>
            <a:pPr marL="457200" lvl="1" indent="0">
              <a:buNone/>
            </a:pPr>
            <a:endParaRPr lang="en-US" sz="2100" b="1" dirty="0">
              <a:solidFill>
                <a:schemeClr val="bg1"/>
              </a:solidFill>
            </a:endParaRPr>
          </a:p>
          <a:p>
            <a:pPr lvl="1"/>
            <a:endParaRPr lang="en-US" sz="2100" dirty="0">
              <a:solidFill>
                <a:schemeClr val="bg1"/>
              </a:solidFill>
            </a:endParaRPr>
          </a:p>
        </p:txBody>
      </p:sp>
    </p:spTree>
    <p:extLst>
      <p:ext uri="{BB962C8B-B14F-4D97-AF65-F5344CB8AC3E}">
        <p14:creationId xmlns:p14="http://schemas.microsoft.com/office/powerpoint/2010/main" val="1908364762"/>
      </p:ext>
    </p:extLst>
  </p:cSld>
  <p:clrMapOvr>
    <a:overrideClrMapping bg1="dk1" tx1="lt1" bg2="dk2" tx2="lt2" accent1="accent1" accent2="accent2" accent3="accent3" accent4="accent4" accent5="accent5" accent6="accent6" hlink="hlink" folHlink="folHlink"/>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DE6A4-9683-4028-9364-3D5148CBD6A6}"/>
              </a:ext>
            </a:extLst>
          </p:cNvPr>
          <p:cNvSpPr>
            <a:spLocks noGrp="1"/>
          </p:cNvSpPr>
          <p:nvPr>
            <p:ph type="title"/>
          </p:nvPr>
        </p:nvSpPr>
        <p:spPr>
          <a:xfrm>
            <a:off x="4813299" y="490537"/>
            <a:ext cx="3968748" cy="1628775"/>
          </a:xfrm>
        </p:spPr>
        <p:txBody>
          <a:bodyPr anchor="b">
            <a:normAutofit fontScale="90000"/>
          </a:bodyPr>
          <a:lstStyle/>
          <a:p>
            <a:r>
              <a:rPr lang="en-US" sz="3500" b="1" dirty="0"/>
              <a:t>KEEP IN MIND THAT: Suicidal Ideation is both  Conscious and Unconscious</a:t>
            </a:r>
            <a:r>
              <a:rPr lang="en-US" sz="3500" dirty="0"/>
              <a:t>	</a:t>
            </a:r>
          </a:p>
        </p:txBody>
      </p:sp>
      <p:pic>
        <p:nvPicPr>
          <p:cNvPr id="26" name="Picture 12">
            <a:extLst>
              <a:ext uri="{FF2B5EF4-FFF2-40B4-BE49-F238E27FC236}">
                <a16:creationId xmlns:a16="http://schemas.microsoft.com/office/drawing/2014/main" id="{EABB44E9-4354-4EAC-AC99-E5E57D61597C}"/>
              </a:ext>
            </a:extLst>
          </p:cNvPr>
          <p:cNvPicPr>
            <a:picLocks noChangeAspect="1"/>
          </p:cNvPicPr>
          <p:nvPr/>
        </p:nvPicPr>
        <p:blipFill rotWithShape="1">
          <a:blip r:embed="rId3"/>
          <a:srcRect l="19264" r="14053"/>
          <a:stretch/>
        </p:blipFill>
        <p:spPr>
          <a:xfrm>
            <a:off x="1" y="1587"/>
            <a:ext cx="4571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graphicFrame>
        <p:nvGraphicFramePr>
          <p:cNvPr id="5" name="Content Placeholder 2">
            <a:extLst>
              <a:ext uri="{FF2B5EF4-FFF2-40B4-BE49-F238E27FC236}">
                <a16:creationId xmlns:a16="http://schemas.microsoft.com/office/drawing/2014/main" id="{543E4E66-D5D9-485E-BEFE-8CA0FC23D3EF}"/>
              </a:ext>
            </a:extLst>
          </p:cNvPr>
          <p:cNvGraphicFramePr>
            <a:graphicFrameLocks noGrp="1"/>
          </p:cNvGraphicFramePr>
          <p:nvPr>
            <p:ph idx="1"/>
            <p:extLst>
              <p:ext uri="{D42A27DB-BD31-4B8C-83A1-F6EECF244321}">
                <p14:modId xmlns:p14="http://schemas.microsoft.com/office/powerpoint/2010/main" val="2854895791"/>
              </p:ext>
            </p:extLst>
          </p:nvPr>
        </p:nvGraphicFramePr>
        <p:xfrm>
          <a:off x="4813300" y="2119312"/>
          <a:ext cx="3968747" cy="42481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9358218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7A57295-2710-4920-B99A-4D1FA03A62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8067929-4D33-4306-9E2F-67C49CDDB5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0050" y="465745"/>
            <a:ext cx="8343900" cy="5639435"/>
          </a:xfrm>
          <a:prstGeom prst="rect">
            <a:avLst/>
          </a:prstGeom>
          <a:solidFill>
            <a:schemeClr val="tx1">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88C9DA-94E8-47D4-B508-FD572E5BBB0B}"/>
              </a:ext>
            </a:extLst>
          </p:cNvPr>
          <p:cNvSpPr>
            <a:spLocks noGrp="1"/>
          </p:cNvSpPr>
          <p:nvPr>
            <p:ph type="title"/>
          </p:nvPr>
        </p:nvSpPr>
        <p:spPr>
          <a:xfrm>
            <a:off x="628650" y="894027"/>
            <a:ext cx="2620771" cy="4782873"/>
          </a:xfrm>
        </p:spPr>
        <p:txBody>
          <a:bodyPr>
            <a:normAutofit/>
          </a:bodyPr>
          <a:lstStyle/>
          <a:p>
            <a:pPr algn="r"/>
            <a:r>
              <a:rPr lang="en-US" sz="4100" dirty="0">
                <a:solidFill>
                  <a:schemeClr val="bg1"/>
                </a:solidFill>
              </a:rPr>
              <a:t>Suicidal Ideation and Shame Spread like Septicemia</a:t>
            </a:r>
          </a:p>
        </p:txBody>
      </p:sp>
      <p:cxnSp>
        <p:nvCxnSpPr>
          <p:cNvPr id="19" name="Straight Connector 18">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73EB4F7-24B1-44BD-B88B-CB2C5FFC0F7E}"/>
              </a:ext>
            </a:extLst>
          </p:cNvPr>
          <p:cNvSpPr>
            <a:spLocks noGrp="1"/>
          </p:cNvSpPr>
          <p:nvPr>
            <p:ph idx="1"/>
          </p:nvPr>
        </p:nvSpPr>
        <p:spPr>
          <a:xfrm>
            <a:off x="3732024" y="894027"/>
            <a:ext cx="4783326" cy="4782873"/>
          </a:xfrm>
        </p:spPr>
        <p:txBody>
          <a:bodyPr anchor="ctr">
            <a:normAutofit lnSpcReduction="10000"/>
          </a:bodyPr>
          <a:lstStyle/>
          <a:p>
            <a:r>
              <a:rPr lang="en-US" sz="2100" b="1" dirty="0">
                <a:solidFill>
                  <a:schemeClr val="bg1"/>
                </a:solidFill>
              </a:rPr>
              <a:t>Unexpected  losses or disappointments can  trigger depression,  shame and suicidal ideation</a:t>
            </a:r>
          </a:p>
          <a:p>
            <a:r>
              <a:rPr lang="en-US" sz="2100" b="1" dirty="0">
                <a:solidFill>
                  <a:schemeClr val="bg1"/>
                </a:solidFill>
              </a:rPr>
              <a:t>Shame and anger turned against the self  can erupt in a blinding state of frantic helplessness  with no apparent overt suicidal intent until moments before taking a fatal action. SHAME KILLS</a:t>
            </a:r>
          </a:p>
          <a:p>
            <a:r>
              <a:rPr lang="en-US" sz="2100" b="1" dirty="0">
                <a:solidFill>
                  <a:schemeClr val="bg1"/>
                </a:solidFill>
              </a:rPr>
              <a:t>Life can suddenly seem so unbearable</a:t>
            </a:r>
          </a:p>
          <a:p>
            <a:r>
              <a:rPr lang="en-US" sz="2100" b="1" dirty="0">
                <a:solidFill>
                  <a:schemeClr val="bg1"/>
                </a:solidFill>
              </a:rPr>
              <a:t>Acute loss of reality testing so that suicide seems logical.</a:t>
            </a:r>
          </a:p>
          <a:p>
            <a:r>
              <a:rPr lang="en-US" sz="2100" b="1" dirty="0">
                <a:solidFill>
                  <a:schemeClr val="bg1"/>
                </a:solidFill>
              </a:rPr>
              <a:t>Recent Suicide of ER M.D. At Columbia overwhelmed BY COVID cases and death</a:t>
            </a:r>
          </a:p>
        </p:txBody>
      </p:sp>
    </p:spTree>
    <p:extLst>
      <p:ext uri="{BB962C8B-B14F-4D97-AF65-F5344CB8AC3E}">
        <p14:creationId xmlns:p14="http://schemas.microsoft.com/office/powerpoint/2010/main" val="2565955618"/>
      </p:ext>
    </p:extLst>
  </p:cSld>
  <p:clrMapOvr>
    <a:overrideClrMapping bg1="dk1" tx1="lt1" bg2="dk2" tx2="lt2" accent1="accent1" accent2="accent2" accent3="accent3" accent4="accent4" accent5="accent5" accent6="accent6" hlink="hlink" folHlink="folHlink"/>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52B36-45F2-4769-B2D2-C959D1770D56}"/>
              </a:ext>
            </a:extLst>
          </p:cNvPr>
          <p:cNvSpPr>
            <a:spLocks noGrp="1"/>
          </p:cNvSpPr>
          <p:nvPr>
            <p:ph type="title"/>
          </p:nvPr>
        </p:nvSpPr>
        <p:spPr/>
        <p:txBody>
          <a:bodyPr/>
          <a:lstStyle/>
          <a:p>
            <a:pPr algn="ctr"/>
            <a:r>
              <a:rPr lang="en-US" dirty="0"/>
              <a:t> A Suicide Note From A Lonely Person</a:t>
            </a:r>
          </a:p>
        </p:txBody>
      </p:sp>
      <p:sp>
        <p:nvSpPr>
          <p:cNvPr id="3" name="Content Placeholder 2">
            <a:extLst>
              <a:ext uri="{FF2B5EF4-FFF2-40B4-BE49-F238E27FC236}">
                <a16:creationId xmlns:a16="http://schemas.microsoft.com/office/drawing/2014/main" id="{05505D84-FB96-4ED1-B5B3-CB2BB56674E9}"/>
              </a:ext>
            </a:extLst>
          </p:cNvPr>
          <p:cNvSpPr>
            <a:spLocks noGrp="1"/>
          </p:cNvSpPr>
          <p:nvPr>
            <p:ph idx="1"/>
          </p:nvPr>
        </p:nvSpPr>
        <p:spPr>
          <a:xfrm>
            <a:off x="628650" y="1828800"/>
            <a:ext cx="7886700" cy="4351338"/>
          </a:xfrm>
        </p:spPr>
        <p:txBody>
          <a:bodyPr>
            <a:normAutofit/>
          </a:bodyPr>
          <a:lstStyle/>
          <a:p>
            <a:r>
              <a:rPr lang="en-US" sz="4400" dirty="0">
                <a:latin typeface="Algerian" panose="04020705040A02060702" pitchFamily="82" charset="0"/>
              </a:rPr>
              <a:t>Today I finally realized how Little I mean to people. Nothing will change when I am no longer here. You will carry on and act like I never meant a thing.</a:t>
            </a:r>
          </a:p>
        </p:txBody>
      </p:sp>
    </p:spTree>
    <p:extLst>
      <p:ext uri="{BB962C8B-B14F-4D97-AF65-F5344CB8AC3E}">
        <p14:creationId xmlns:p14="http://schemas.microsoft.com/office/powerpoint/2010/main" val="2813035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53517-F021-4C36-97E7-F5963C451B4D}"/>
              </a:ext>
            </a:extLst>
          </p:cNvPr>
          <p:cNvSpPr>
            <a:spLocks noGrp="1"/>
          </p:cNvSpPr>
          <p:nvPr>
            <p:ph type="title"/>
          </p:nvPr>
        </p:nvSpPr>
        <p:spPr>
          <a:xfrm>
            <a:off x="840699" y="687480"/>
            <a:ext cx="5605629" cy="994172"/>
          </a:xfrm>
        </p:spPr>
        <p:txBody>
          <a:bodyPr>
            <a:normAutofit/>
          </a:bodyPr>
          <a:lstStyle/>
          <a:p>
            <a:r>
              <a:rPr lang="en-US" sz="3000" b="1"/>
              <a:t>Hippocratic Oath Then and Now</a:t>
            </a:r>
            <a:r>
              <a:rPr lang="en-US" sz="3000"/>
              <a:t>	</a:t>
            </a:r>
          </a:p>
        </p:txBody>
      </p:sp>
      <p:sp>
        <p:nvSpPr>
          <p:cNvPr id="13" name="Content Placeholder 2">
            <a:extLst>
              <a:ext uri="{FF2B5EF4-FFF2-40B4-BE49-F238E27FC236}">
                <a16:creationId xmlns:a16="http://schemas.microsoft.com/office/drawing/2014/main" id="{A8F17EFD-6312-4532-A14C-0AB0655B3BEE}"/>
              </a:ext>
            </a:extLst>
          </p:cNvPr>
          <p:cNvSpPr>
            <a:spLocks noGrp="1"/>
          </p:cNvSpPr>
          <p:nvPr>
            <p:ph idx="1"/>
          </p:nvPr>
        </p:nvSpPr>
        <p:spPr>
          <a:xfrm>
            <a:off x="852321" y="1371600"/>
            <a:ext cx="5033221" cy="5257799"/>
          </a:xfrm>
        </p:spPr>
        <p:txBody>
          <a:bodyPr anchor="ctr">
            <a:normAutofit/>
          </a:bodyPr>
          <a:lstStyle/>
          <a:p>
            <a:r>
              <a:rPr lang="en-US" sz="2100" b="1" dirty="0"/>
              <a:t>“ I swear by Apollo, </a:t>
            </a:r>
            <a:r>
              <a:rPr lang="en-US" sz="2100" b="1" dirty="0" err="1"/>
              <a:t>Aescalapius</a:t>
            </a:r>
            <a:r>
              <a:rPr lang="en-US" sz="2100" b="1" dirty="0"/>
              <a:t>, Hygeia and Panacea to prescribe regimen for the good of my patients and never do harm “</a:t>
            </a:r>
          </a:p>
          <a:p>
            <a:r>
              <a:rPr lang="en-US" sz="2100" b="1" dirty="0"/>
              <a:t> Hippocrates had a team but no Medicare Regulations or  HMO’s or  Insurance Companies or Prior Authorizations    </a:t>
            </a:r>
          </a:p>
          <a:p>
            <a:r>
              <a:rPr lang="en-US" sz="2100" b="1" dirty="0"/>
              <a:t>Did Hippocrates have a family to worry about?</a:t>
            </a:r>
          </a:p>
          <a:p>
            <a:r>
              <a:rPr lang="en-US" sz="2100" b="1" dirty="0"/>
              <a:t>Shift from physician to provider an insult </a:t>
            </a:r>
          </a:p>
        </p:txBody>
      </p:sp>
      <p:sp>
        <p:nvSpPr>
          <p:cNvPr id="26" name="Rectangle 2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Oval 2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8" name="Graphic 17" descr="Protecting Hand">
            <a:extLst>
              <a:ext uri="{FF2B5EF4-FFF2-40B4-BE49-F238E27FC236}">
                <a16:creationId xmlns:a16="http://schemas.microsoft.com/office/drawing/2014/main" id="{BC4F904A-B13D-43AC-92E3-B81EA46DD8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24964" y="2865141"/>
            <a:ext cx="1143455" cy="1143455"/>
          </a:xfrm>
          <a:prstGeom prst="rect">
            <a:avLst/>
          </a:prstGeom>
        </p:spPr>
      </p:pic>
    </p:spTree>
    <p:extLst>
      <p:ext uri="{BB962C8B-B14F-4D97-AF65-F5344CB8AC3E}">
        <p14:creationId xmlns:p14="http://schemas.microsoft.com/office/powerpoint/2010/main" val="139806548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6D0C4D-2A1E-47BB-A5BB-D9B121689E12}"/>
              </a:ext>
            </a:extLst>
          </p:cNvPr>
          <p:cNvSpPr>
            <a:spLocks noGrp="1"/>
          </p:cNvSpPr>
          <p:nvPr>
            <p:ph type="title"/>
          </p:nvPr>
        </p:nvSpPr>
        <p:spPr>
          <a:xfrm>
            <a:off x="442170" y="856180"/>
            <a:ext cx="3420438" cy="1128068"/>
          </a:xfrm>
        </p:spPr>
        <p:txBody>
          <a:bodyPr anchor="ctr">
            <a:normAutofit/>
          </a:bodyPr>
          <a:lstStyle/>
          <a:p>
            <a:pPr algn="ctr"/>
            <a:r>
              <a:rPr lang="en-US" sz="3500" b="1" dirty="0"/>
              <a:t>To BE OR Not TO BE?</a:t>
            </a:r>
          </a:p>
        </p:txBody>
      </p:sp>
      <p:grpSp>
        <p:nvGrpSpPr>
          <p:cNvPr id="19" name="Group 18">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266396" cy="673460"/>
            <a:chOff x="0" y="823811"/>
            <a:chExt cx="355196" cy="673460"/>
          </a:xfrm>
        </p:grpSpPr>
        <p:sp>
          <p:nvSpPr>
            <p:cNvPr id="20" name="Rectangle 19">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8813" y="2090569"/>
            <a:ext cx="32232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1BC1790-928E-40F0-B847-79042F79151E}"/>
              </a:ext>
            </a:extLst>
          </p:cNvPr>
          <p:cNvSpPr>
            <a:spLocks noGrp="1"/>
          </p:cNvSpPr>
          <p:nvPr>
            <p:ph idx="1"/>
          </p:nvPr>
        </p:nvSpPr>
        <p:spPr>
          <a:xfrm>
            <a:off x="443039" y="2330505"/>
            <a:ext cx="3419569" cy="3979585"/>
          </a:xfrm>
        </p:spPr>
        <p:txBody>
          <a:bodyPr anchor="ctr">
            <a:normAutofit/>
          </a:bodyPr>
          <a:lstStyle/>
          <a:p>
            <a:r>
              <a:rPr lang="en-US" b="1" dirty="0"/>
              <a:t>Whether tis nobler to suffer the slings and arrows of outrageous fortune or take up arms against a sea of  trouble and end them?</a:t>
            </a:r>
          </a:p>
        </p:txBody>
      </p:sp>
      <p:sp>
        <p:nvSpPr>
          <p:cNvPr id="25" name="Rectangle 24">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513853"/>
            <a:ext cx="4507025"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xt&#10;&#10;Description automatically generated">
            <a:extLst>
              <a:ext uri="{FF2B5EF4-FFF2-40B4-BE49-F238E27FC236}">
                <a16:creationId xmlns:a16="http://schemas.microsoft.com/office/drawing/2014/main" id="{E6EF33B7-9917-4DAC-91FD-43FAB847C1CE}"/>
              </a:ext>
            </a:extLst>
          </p:cNvPr>
          <p:cNvPicPr>
            <a:picLocks noChangeAspect="1"/>
          </p:cNvPicPr>
          <p:nvPr/>
        </p:nvPicPr>
        <p:blipFill rotWithShape="1">
          <a:blip r:embed="rId2">
            <a:extLst>
              <a:ext uri="{28A0092B-C50C-407E-A947-70E740481C1C}">
                <a14:useLocalDpi xmlns:a14="http://schemas.microsoft.com/office/drawing/2010/main" val="0"/>
              </a:ext>
            </a:extLst>
          </a:blip>
          <a:srcRect r="-2" b="8506"/>
          <a:stretch/>
        </p:blipFill>
        <p:spPr>
          <a:xfrm>
            <a:off x="4483341" y="799352"/>
            <a:ext cx="4069057" cy="5259296"/>
          </a:xfrm>
          <a:prstGeom prst="rect">
            <a:avLst/>
          </a:prstGeom>
        </p:spPr>
      </p:pic>
    </p:spTree>
    <p:extLst>
      <p:ext uri="{BB962C8B-B14F-4D97-AF65-F5344CB8AC3E}">
        <p14:creationId xmlns:p14="http://schemas.microsoft.com/office/powerpoint/2010/main" val="292202817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9FF8D66-3B2B-4C52-B015-83F7D1AB2193}"/>
              </a:ext>
            </a:extLst>
          </p:cNvPr>
          <p:cNvSpPr>
            <a:spLocks noGrp="1"/>
          </p:cNvSpPr>
          <p:nvPr>
            <p:ph type="title"/>
          </p:nvPr>
        </p:nvSpPr>
        <p:spPr>
          <a:xfrm>
            <a:off x="3484863" y="321734"/>
            <a:ext cx="5176536" cy="1135737"/>
          </a:xfrm>
        </p:spPr>
        <p:txBody>
          <a:bodyPr>
            <a:normAutofit/>
          </a:bodyPr>
          <a:lstStyle/>
          <a:p>
            <a:r>
              <a:rPr lang="en-US" sz="3100" dirty="0"/>
              <a:t> </a:t>
            </a:r>
            <a:r>
              <a:rPr lang="en-US" sz="3100" b="1" dirty="0"/>
              <a:t>Insight from Carl Rogers </a:t>
            </a:r>
          </a:p>
        </p:txBody>
      </p:sp>
      <p:pic>
        <p:nvPicPr>
          <p:cNvPr id="11" name="Picture 10">
            <a:extLst>
              <a:ext uri="{FF2B5EF4-FFF2-40B4-BE49-F238E27FC236}">
                <a16:creationId xmlns:a16="http://schemas.microsoft.com/office/drawing/2014/main" id="{4F72CC0E-7752-4233-BE49-9F2B7796CABB}"/>
              </a:ext>
            </a:extLst>
          </p:cNvPr>
          <p:cNvPicPr>
            <a:picLocks noChangeAspect="1"/>
          </p:cNvPicPr>
          <p:nvPr/>
        </p:nvPicPr>
        <p:blipFill rotWithShape="1">
          <a:blip r:embed="rId3"/>
          <a:srcRect l="40841" r="34136"/>
          <a:stretch/>
        </p:blipFill>
        <p:spPr>
          <a:xfrm>
            <a:off x="-1" y="10"/>
            <a:ext cx="3050811" cy="6857990"/>
          </a:xfrm>
          <a:prstGeom prst="rect">
            <a:avLst/>
          </a:prstGeom>
        </p:spPr>
      </p:pic>
      <p:grpSp>
        <p:nvGrpSpPr>
          <p:cNvPr id="17" name="Group 16">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713128"/>
            <a:ext cx="801651" cy="2126625"/>
            <a:chOff x="10918968" y="713127"/>
            <a:chExt cx="1273032" cy="2532832"/>
          </a:xfrm>
        </p:grpSpPr>
        <p:sp>
          <p:nvSpPr>
            <p:cNvPr id="18" name="Rectangle 17">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Isosceles Triangle 20">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75493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398182"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511A24A6-8775-4B72-9608-54F9A51ABC49}"/>
              </a:ext>
            </a:extLst>
          </p:cNvPr>
          <p:cNvGraphicFramePr>
            <a:graphicFrameLocks noGrp="1"/>
          </p:cNvGraphicFramePr>
          <p:nvPr>
            <p:ph idx="1"/>
            <p:extLst>
              <p:ext uri="{D42A27DB-BD31-4B8C-83A1-F6EECF244321}">
                <p14:modId xmlns:p14="http://schemas.microsoft.com/office/powerpoint/2010/main" val="1110009994"/>
              </p:ext>
            </p:extLst>
          </p:nvPr>
        </p:nvGraphicFramePr>
        <p:xfrm>
          <a:off x="3484863" y="1066801"/>
          <a:ext cx="5176536" cy="46042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6799886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578EF-ED7F-4633-B6DE-6EA6B2598719}"/>
              </a:ext>
            </a:extLst>
          </p:cNvPr>
          <p:cNvSpPr>
            <a:spLocks noGrp="1"/>
          </p:cNvSpPr>
          <p:nvPr>
            <p:ph type="title"/>
          </p:nvPr>
        </p:nvSpPr>
        <p:spPr/>
        <p:txBody>
          <a:bodyPr/>
          <a:lstStyle/>
          <a:p>
            <a:endParaRPr lang="en-US" dirty="0"/>
          </a:p>
        </p:txBody>
      </p:sp>
      <p:pic>
        <p:nvPicPr>
          <p:cNvPr id="5" name="Content Placeholder 4" descr="Diagram&#10;&#10;Description automatically generated">
            <a:extLst>
              <a:ext uri="{FF2B5EF4-FFF2-40B4-BE49-F238E27FC236}">
                <a16:creationId xmlns:a16="http://schemas.microsoft.com/office/drawing/2014/main" id="{E6296F96-D431-4EE0-A1D6-C7C07F95E4D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28650" y="0"/>
            <a:ext cx="7981950" cy="7239000"/>
          </a:xfrm>
        </p:spPr>
      </p:pic>
    </p:spTree>
    <p:extLst>
      <p:ext uri="{BB962C8B-B14F-4D97-AF65-F5344CB8AC3E}">
        <p14:creationId xmlns:p14="http://schemas.microsoft.com/office/powerpoint/2010/main" val="314900696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3CDB30C-1F82-41E6-A067-831D6E891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 y="0"/>
            <a:ext cx="9143772"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DDA86DD-F997-4F66-A87C-5B58AB6D1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541782"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241B827-437E-40A3-A732-669230D6A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1826" y="891540"/>
            <a:ext cx="8242174"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A4DC57-932C-4A55-AF90-45CD44487D4E}"/>
              </a:ext>
            </a:extLst>
          </p:cNvPr>
          <p:cNvSpPr>
            <a:spLocks noGrp="1"/>
          </p:cNvSpPr>
          <p:nvPr>
            <p:ph type="title"/>
          </p:nvPr>
        </p:nvSpPr>
        <p:spPr>
          <a:xfrm>
            <a:off x="1142988" y="1054121"/>
            <a:ext cx="7098848" cy="1184111"/>
          </a:xfrm>
        </p:spPr>
        <p:txBody>
          <a:bodyPr>
            <a:normAutofit/>
          </a:bodyPr>
          <a:lstStyle/>
          <a:p>
            <a:r>
              <a:rPr lang="en-US" dirty="0"/>
              <a:t>What Needs to Be Improved	</a:t>
            </a:r>
          </a:p>
        </p:txBody>
      </p:sp>
      <p:sp>
        <p:nvSpPr>
          <p:cNvPr id="3" name="Content Placeholder 2">
            <a:extLst>
              <a:ext uri="{FF2B5EF4-FFF2-40B4-BE49-F238E27FC236}">
                <a16:creationId xmlns:a16="http://schemas.microsoft.com/office/drawing/2014/main" id="{46B47597-3B26-40CC-A2ED-9FD58728CC40}"/>
              </a:ext>
            </a:extLst>
          </p:cNvPr>
          <p:cNvSpPr>
            <a:spLocks noGrp="1"/>
          </p:cNvSpPr>
          <p:nvPr>
            <p:ph idx="1"/>
          </p:nvPr>
        </p:nvSpPr>
        <p:spPr>
          <a:xfrm>
            <a:off x="1143000" y="2399099"/>
            <a:ext cx="7099173" cy="3400969"/>
          </a:xfrm>
        </p:spPr>
        <p:txBody>
          <a:bodyPr>
            <a:normAutofit/>
          </a:bodyPr>
          <a:lstStyle/>
          <a:p>
            <a:r>
              <a:rPr lang="en-US" sz="2400" b="1" dirty="0"/>
              <a:t>Just as we try to improve our clinical skills we can improve our skills for handling stress and change</a:t>
            </a:r>
          </a:p>
          <a:p>
            <a:r>
              <a:rPr lang="en-US" sz="2400" b="1" dirty="0"/>
              <a:t>Just as our society is trying to improve healthcare delivery, we can advocate for improvements in how healthcare organizations are run and how they treat physicians. Organizations must foster  shared values, camaraderie, improve collaboration, and  give more control to physicians.  </a:t>
            </a:r>
          </a:p>
          <a:p>
            <a:r>
              <a:rPr lang="en-US" sz="2400" b="1" dirty="0"/>
              <a:t>Activist physicians must work for change</a:t>
            </a:r>
          </a:p>
        </p:txBody>
      </p:sp>
    </p:spTree>
    <p:extLst>
      <p:ext uri="{BB962C8B-B14F-4D97-AF65-F5344CB8AC3E}">
        <p14:creationId xmlns:p14="http://schemas.microsoft.com/office/powerpoint/2010/main" val="378119536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7A57295-2710-4920-B99A-4D1FA03A62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8067929-4D33-4306-9E2F-67C49CDDB5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0050" y="465745"/>
            <a:ext cx="8343900" cy="5639435"/>
          </a:xfrm>
          <a:prstGeom prst="rect">
            <a:avLst/>
          </a:prstGeom>
          <a:solidFill>
            <a:schemeClr val="tx1">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6145DD-CA3E-4A98-B3A8-06A6FC260A24}"/>
              </a:ext>
            </a:extLst>
          </p:cNvPr>
          <p:cNvSpPr>
            <a:spLocks noGrp="1"/>
          </p:cNvSpPr>
          <p:nvPr>
            <p:ph type="title"/>
          </p:nvPr>
        </p:nvSpPr>
        <p:spPr>
          <a:xfrm>
            <a:off x="628650" y="894027"/>
            <a:ext cx="2620771" cy="4782873"/>
          </a:xfrm>
        </p:spPr>
        <p:txBody>
          <a:bodyPr>
            <a:normAutofit/>
          </a:bodyPr>
          <a:lstStyle/>
          <a:p>
            <a:pPr algn="r"/>
            <a:r>
              <a:rPr lang="en-US" sz="3700">
                <a:solidFill>
                  <a:schemeClr val="bg1"/>
                </a:solidFill>
              </a:rPr>
              <a:t> </a:t>
            </a:r>
            <a:r>
              <a:rPr lang="en-US" sz="3700" b="1">
                <a:solidFill>
                  <a:schemeClr val="bg1"/>
                </a:solidFill>
              </a:rPr>
              <a:t>Conflict Resolution and Managed Evolution in Physician and Health Care Interface </a:t>
            </a:r>
          </a:p>
        </p:txBody>
      </p:sp>
      <p:cxnSp>
        <p:nvCxnSpPr>
          <p:cNvPr id="12" name="Straight Connector 11">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078F705-DFF9-46B6-97F3-C159B2756EF0}"/>
              </a:ext>
            </a:extLst>
          </p:cNvPr>
          <p:cNvSpPr>
            <a:spLocks noGrp="1"/>
          </p:cNvSpPr>
          <p:nvPr>
            <p:ph idx="1"/>
          </p:nvPr>
        </p:nvSpPr>
        <p:spPr>
          <a:xfrm>
            <a:off x="3732024" y="894027"/>
            <a:ext cx="4783326" cy="4782873"/>
          </a:xfrm>
        </p:spPr>
        <p:txBody>
          <a:bodyPr anchor="ctr">
            <a:normAutofit/>
          </a:bodyPr>
          <a:lstStyle/>
          <a:p>
            <a:r>
              <a:rPr lang="en-US" sz="2100" dirty="0">
                <a:solidFill>
                  <a:schemeClr val="bg1"/>
                </a:solidFill>
              </a:rPr>
              <a:t>Physicians must  adjust their concepts of care and adopt newer more flexible ones that  are still Hippocratic- in interest of the patient</a:t>
            </a:r>
          </a:p>
          <a:p>
            <a:r>
              <a:rPr lang="en-US" sz="2100" dirty="0">
                <a:solidFill>
                  <a:schemeClr val="bg1"/>
                </a:solidFill>
              </a:rPr>
              <a:t>Organizations must  reassess current approaches and change harmful policies and procedures</a:t>
            </a:r>
          </a:p>
          <a:p>
            <a:r>
              <a:rPr lang="en-US" sz="2100" dirty="0">
                <a:solidFill>
                  <a:schemeClr val="bg1"/>
                </a:solidFill>
              </a:rPr>
              <a:t>A joint committee of physicians and health executives to develop new  practices and new  structures.</a:t>
            </a:r>
          </a:p>
          <a:p>
            <a:r>
              <a:rPr lang="en-US" sz="2100" dirty="0">
                <a:solidFill>
                  <a:schemeClr val="bg1"/>
                </a:solidFill>
              </a:rPr>
              <a:t>We must find a way to resolve conflict</a:t>
            </a:r>
          </a:p>
          <a:p>
            <a:r>
              <a:rPr lang="en-US" sz="2100" dirty="0">
                <a:solidFill>
                  <a:schemeClr val="bg1"/>
                </a:solidFill>
              </a:rPr>
              <a:t>The Toyota Production Model</a:t>
            </a:r>
          </a:p>
        </p:txBody>
      </p:sp>
    </p:spTree>
    <p:extLst>
      <p:ext uri="{BB962C8B-B14F-4D97-AF65-F5344CB8AC3E}">
        <p14:creationId xmlns:p14="http://schemas.microsoft.com/office/powerpoint/2010/main" val="3838901479"/>
      </p:ext>
    </p:extLst>
  </p:cSld>
  <p:clrMapOvr>
    <a:overrideClrMapping bg1="dk1" tx1="lt1" bg2="dk2" tx2="lt2" accent1="accent1" accent2="accent2" accent3="accent3" accent4="accent4" accent5="accent5" accent6="accent6" hlink="hlink" folHlink="folHlink"/>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3E17859-C5F0-476F-A082-A4CB8841D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375"/>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1F49EECE-9933-43DD-B89B-09EA3629A8C5}"/>
              </a:ext>
            </a:extLst>
          </p:cNvPr>
          <p:cNvSpPr>
            <a:spLocks noGrp="1"/>
          </p:cNvSpPr>
          <p:nvPr>
            <p:ph type="title"/>
          </p:nvPr>
        </p:nvSpPr>
        <p:spPr>
          <a:xfrm>
            <a:off x="628650" y="365125"/>
            <a:ext cx="7886699" cy="1325563"/>
          </a:xfrm>
        </p:spPr>
        <p:txBody>
          <a:bodyPr>
            <a:normAutofit/>
          </a:bodyPr>
          <a:lstStyle/>
          <a:p>
            <a:pPr algn="ctr"/>
            <a:r>
              <a:rPr lang="en-US" b="1" dirty="0"/>
              <a:t>Evidence  Based Approaches  For Physicians</a:t>
            </a:r>
          </a:p>
        </p:txBody>
      </p:sp>
      <p:sp>
        <p:nvSpPr>
          <p:cNvPr id="3" name="Content Placeholder 2">
            <a:extLst>
              <a:ext uri="{FF2B5EF4-FFF2-40B4-BE49-F238E27FC236}">
                <a16:creationId xmlns:a16="http://schemas.microsoft.com/office/drawing/2014/main" id="{F122F675-9BAE-4A51-B6AE-8F3293A54DD1}"/>
              </a:ext>
            </a:extLst>
          </p:cNvPr>
          <p:cNvSpPr>
            <a:spLocks noGrp="1"/>
          </p:cNvSpPr>
          <p:nvPr>
            <p:ph idx="1"/>
          </p:nvPr>
        </p:nvSpPr>
        <p:spPr>
          <a:xfrm>
            <a:off x="628650" y="1825625"/>
            <a:ext cx="4045020" cy="4351338"/>
          </a:xfrm>
        </p:spPr>
        <p:txBody>
          <a:bodyPr>
            <a:normAutofit/>
          </a:bodyPr>
          <a:lstStyle/>
          <a:p>
            <a:r>
              <a:rPr lang="en-US" sz="2000" b="1" dirty="0"/>
              <a:t> All begin with increase in your self awareness and  capacity to observe the ebb and flow of your emotions= Mindfulness</a:t>
            </a:r>
          </a:p>
          <a:p>
            <a:r>
              <a:rPr lang="en-US" sz="2000" b="1" dirty="0"/>
              <a:t>Both Psychoanalysis  and Cognitive Behavior Theory provide useful insights and techniques</a:t>
            </a:r>
          </a:p>
          <a:p>
            <a:r>
              <a:rPr lang="en-US" sz="2000" b="1" dirty="0"/>
              <a:t>The goal is to understand  and deal with personal emotional problems  as well as work driven factors contributing to burnout. </a:t>
            </a:r>
          </a:p>
          <a:p>
            <a:r>
              <a:rPr lang="en-US" sz="2000" b="1" dirty="0"/>
              <a:t>Must improve  resilience and  optimize  work experience</a:t>
            </a:r>
          </a:p>
        </p:txBody>
      </p:sp>
      <p:pic>
        <p:nvPicPr>
          <p:cNvPr id="5" name="Picture 4">
            <a:extLst>
              <a:ext uri="{FF2B5EF4-FFF2-40B4-BE49-F238E27FC236}">
                <a16:creationId xmlns:a16="http://schemas.microsoft.com/office/drawing/2014/main" id="{A82DDEBA-CBB1-40A2-8768-751EC4E28BDF}"/>
              </a:ext>
            </a:extLst>
          </p:cNvPr>
          <p:cNvPicPr>
            <a:picLocks noChangeAspect="1"/>
          </p:cNvPicPr>
          <p:nvPr/>
        </p:nvPicPr>
        <p:blipFill rotWithShape="1">
          <a:blip r:embed="rId3"/>
          <a:srcRect l="29688" r="28125" b="2"/>
          <a:stretch/>
        </p:blipFill>
        <p:spPr>
          <a:xfrm>
            <a:off x="5136688" y="1771078"/>
            <a:ext cx="3378661" cy="4504881"/>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8" name="Arc 17">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5235395" y="1929807"/>
            <a:ext cx="3417474" cy="455663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0" name="Oval 19">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5741" y="1969050"/>
            <a:ext cx="500006" cy="6485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61045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13844EE9-2895-4B7B-A445-00BA91721B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8D738DEB-ECD4-45B4-9CA0-8E0F8A0E396B}"/>
              </a:ext>
            </a:extLst>
          </p:cNvPr>
          <p:cNvSpPr>
            <a:spLocks noGrp="1"/>
          </p:cNvSpPr>
          <p:nvPr>
            <p:ph type="title"/>
          </p:nvPr>
        </p:nvSpPr>
        <p:spPr>
          <a:xfrm>
            <a:off x="4129514" y="1107861"/>
            <a:ext cx="4385836" cy="1025740"/>
          </a:xfrm>
        </p:spPr>
        <p:txBody>
          <a:bodyPr>
            <a:normAutofit fontScale="90000"/>
          </a:bodyPr>
          <a:lstStyle/>
          <a:p>
            <a:pPr algn="ctr"/>
            <a:r>
              <a:rPr lang="en-US" sz="1700" dirty="0"/>
              <a:t> </a:t>
            </a:r>
            <a:r>
              <a:rPr lang="en-US" sz="2400" b="1" dirty="0"/>
              <a:t>FIRST:  Regular Assessment of Stress and Burnout with  Standard Inventories</a:t>
            </a:r>
            <a:br>
              <a:rPr lang="en-US" sz="2400" b="1" dirty="0"/>
            </a:br>
            <a:br>
              <a:rPr lang="en-US" sz="2400" b="1" dirty="0"/>
            </a:br>
            <a:r>
              <a:rPr lang="en-US" sz="1700" b="1" dirty="0"/>
              <a:t> </a:t>
            </a:r>
          </a:p>
        </p:txBody>
      </p:sp>
      <p:sp>
        <p:nvSpPr>
          <p:cNvPr id="41" name="Rectangle 32">
            <a:extLst>
              <a:ext uri="{FF2B5EF4-FFF2-40B4-BE49-F238E27FC236}">
                <a16:creationId xmlns:a16="http://schemas.microsoft.com/office/drawing/2014/main" id="{97B03642-7722-4B15-897F-76918F86B8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9937"/>
            <a:ext cx="3394204" cy="577812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34">
            <a:extLst>
              <a:ext uri="{FF2B5EF4-FFF2-40B4-BE49-F238E27FC236}">
                <a16:creationId xmlns:a16="http://schemas.microsoft.com/office/drawing/2014/main" id="{6068EAC2-2623-4156-A990-D776FF9BF4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9937"/>
            <a:ext cx="9144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pic>
        <p:nvPicPr>
          <p:cNvPr id="16" name="Graphic 15" descr="Running">
            <a:extLst>
              <a:ext uri="{FF2B5EF4-FFF2-40B4-BE49-F238E27FC236}">
                <a16:creationId xmlns:a16="http://schemas.microsoft.com/office/drawing/2014/main" id="{DC18AC86-C3C6-49AD-BE4C-1915FD0F159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7868" y="1969766"/>
            <a:ext cx="2918468" cy="2918468"/>
          </a:xfrm>
          <a:prstGeom prst="rect">
            <a:avLst/>
          </a:prstGeom>
        </p:spPr>
      </p:pic>
      <p:sp>
        <p:nvSpPr>
          <p:cNvPr id="3" name="Content Placeholder 2">
            <a:extLst>
              <a:ext uri="{FF2B5EF4-FFF2-40B4-BE49-F238E27FC236}">
                <a16:creationId xmlns:a16="http://schemas.microsoft.com/office/drawing/2014/main" id="{6E060842-6D87-435C-802A-7D3AB3D97385}"/>
              </a:ext>
            </a:extLst>
          </p:cNvPr>
          <p:cNvSpPr>
            <a:spLocks noGrp="1"/>
          </p:cNvSpPr>
          <p:nvPr>
            <p:ph idx="1"/>
          </p:nvPr>
        </p:nvSpPr>
        <p:spPr>
          <a:xfrm>
            <a:off x="4129515" y="2402260"/>
            <a:ext cx="4385835" cy="3347879"/>
          </a:xfrm>
        </p:spPr>
        <p:txBody>
          <a:bodyPr anchor="ctr">
            <a:normAutofit fontScale="92500" lnSpcReduction="10000"/>
          </a:bodyPr>
          <a:lstStyle/>
          <a:p>
            <a:pPr marL="0" indent="0">
              <a:buNone/>
            </a:pPr>
            <a:r>
              <a:rPr lang="en-US" sz="1600" b="1" dirty="0"/>
              <a:t>	</a:t>
            </a:r>
          </a:p>
          <a:p>
            <a:r>
              <a:rPr lang="en-US" sz="2400" b="1" dirty="0"/>
              <a:t>You need to  know where you are.</a:t>
            </a:r>
          </a:p>
          <a:p>
            <a:r>
              <a:rPr lang="en-US" sz="2400" b="1" dirty="0"/>
              <a:t>Maslach Burnout Inventory </a:t>
            </a:r>
          </a:p>
          <a:p>
            <a:r>
              <a:rPr lang="en-US" sz="2400" b="1" dirty="0"/>
              <a:t>Oldenburg Burnout Inventory</a:t>
            </a:r>
          </a:p>
          <a:p>
            <a:r>
              <a:rPr lang="en-US" sz="2400" b="1" dirty="0"/>
              <a:t>The Holmes Rahe  Life Stress Scale is Useful to monitor stress levels Over 300 in six months= danger</a:t>
            </a:r>
          </a:p>
          <a:p>
            <a:r>
              <a:rPr lang="en-US" sz="2400" b="1" dirty="0"/>
              <a:t>Use these instruments periodically to keep track your  stress levels</a:t>
            </a:r>
          </a:p>
          <a:p>
            <a:pPr marL="0" indent="0">
              <a:buNone/>
            </a:pPr>
            <a:endParaRPr lang="en-US" sz="1600" b="1" dirty="0"/>
          </a:p>
        </p:txBody>
      </p:sp>
      <p:sp>
        <p:nvSpPr>
          <p:cNvPr id="43" name="Rectangle 36">
            <a:extLst>
              <a:ext uri="{FF2B5EF4-FFF2-40B4-BE49-F238E27FC236}">
                <a16:creationId xmlns:a16="http://schemas.microsoft.com/office/drawing/2014/main" id="{4C707BC9-731A-490A-AF25-6F349FD9B0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254055"/>
            <a:ext cx="9144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44" name="Rectangle 38">
            <a:extLst>
              <a:ext uri="{FF2B5EF4-FFF2-40B4-BE49-F238E27FC236}">
                <a16:creationId xmlns:a16="http://schemas.microsoft.com/office/drawing/2014/main" id="{3FD7C480-AC7D-4FEE-BB95-EEE23BB3E6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8800" y="3404998"/>
            <a:ext cx="6858002" cy="4800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00155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3746" y="303591"/>
            <a:ext cx="3251495"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ACAD19-3A50-4B3B-8EE8-94CCCB8175DC}"/>
              </a:ext>
            </a:extLst>
          </p:cNvPr>
          <p:cNvSpPr>
            <a:spLocks noGrp="1"/>
          </p:cNvSpPr>
          <p:nvPr>
            <p:ph type="title"/>
          </p:nvPr>
        </p:nvSpPr>
        <p:spPr>
          <a:xfrm>
            <a:off x="445770" y="637125"/>
            <a:ext cx="2851707" cy="5256371"/>
          </a:xfrm>
        </p:spPr>
        <p:txBody>
          <a:bodyPr>
            <a:normAutofit/>
          </a:bodyPr>
          <a:lstStyle/>
          <a:p>
            <a:r>
              <a:rPr lang="en-US" sz="4200" dirty="0"/>
              <a:t>Maslach Burnout Inventory				</a:t>
            </a:r>
          </a:p>
        </p:txBody>
      </p:sp>
      <p:graphicFrame>
        <p:nvGraphicFramePr>
          <p:cNvPr id="5" name="Content Placeholder 2">
            <a:extLst>
              <a:ext uri="{FF2B5EF4-FFF2-40B4-BE49-F238E27FC236}">
                <a16:creationId xmlns:a16="http://schemas.microsoft.com/office/drawing/2014/main" id="{ABCE26BD-1108-4F24-9402-E5357C898955}"/>
              </a:ext>
            </a:extLst>
          </p:cNvPr>
          <p:cNvGraphicFramePr>
            <a:graphicFrameLocks noGrp="1"/>
          </p:cNvGraphicFramePr>
          <p:nvPr>
            <p:ph idx="1"/>
            <p:extLst>
              <p:ext uri="{D42A27DB-BD31-4B8C-83A1-F6EECF244321}">
                <p14:modId xmlns:p14="http://schemas.microsoft.com/office/powerpoint/2010/main" val="3746497387"/>
              </p:ext>
            </p:extLst>
          </p:nvPr>
        </p:nvGraphicFramePr>
        <p:xfrm>
          <a:off x="3875238" y="303591"/>
          <a:ext cx="4941519"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611357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3CDB30C-1F82-41E6-A067-831D6E891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 y="0"/>
            <a:ext cx="9143772"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DDA86DD-F997-4F66-A87C-5B58AB6D1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541782"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241B827-437E-40A3-A732-669230D6A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1826" y="891540"/>
            <a:ext cx="8242174"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281887-1202-4718-B0A7-86712B4646BD}"/>
              </a:ext>
            </a:extLst>
          </p:cNvPr>
          <p:cNvSpPr>
            <a:spLocks noGrp="1"/>
          </p:cNvSpPr>
          <p:nvPr>
            <p:ph type="title"/>
          </p:nvPr>
        </p:nvSpPr>
        <p:spPr>
          <a:xfrm>
            <a:off x="1524000" y="1057933"/>
            <a:ext cx="7403648" cy="1378808"/>
          </a:xfrm>
        </p:spPr>
        <p:txBody>
          <a:bodyPr>
            <a:normAutofit/>
          </a:bodyPr>
          <a:lstStyle/>
          <a:p>
            <a:pPr algn="ctr"/>
            <a:r>
              <a:rPr lang="en-US" sz="3700" b="1" dirty="0"/>
              <a:t>#2: We Each Have Some Responsibility to Optimize Our Resilience</a:t>
            </a:r>
          </a:p>
        </p:txBody>
      </p:sp>
      <p:sp>
        <p:nvSpPr>
          <p:cNvPr id="3" name="Content Placeholder 2">
            <a:extLst>
              <a:ext uri="{FF2B5EF4-FFF2-40B4-BE49-F238E27FC236}">
                <a16:creationId xmlns:a16="http://schemas.microsoft.com/office/drawing/2014/main" id="{9599DEFC-FA49-4B4E-9B3E-42A3C39B93FA}"/>
              </a:ext>
            </a:extLst>
          </p:cNvPr>
          <p:cNvSpPr>
            <a:spLocks noGrp="1"/>
          </p:cNvSpPr>
          <p:nvPr>
            <p:ph idx="1"/>
          </p:nvPr>
        </p:nvSpPr>
        <p:spPr>
          <a:xfrm>
            <a:off x="1143000" y="2399099"/>
            <a:ext cx="7099173" cy="3400969"/>
          </a:xfrm>
        </p:spPr>
        <p:txBody>
          <a:bodyPr>
            <a:normAutofit/>
          </a:bodyPr>
          <a:lstStyle/>
          <a:p>
            <a:r>
              <a:rPr lang="en-US" sz="2100" b="1" dirty="0"/>
              <a:t>We must come to work in  good health, a positive frame of mind, ready to tackle the problems of the day</a:t>
            </a:r>
          </a:p>
          <a:p>
            <a:r>
              <a:rPr lang="en-US" sz="2100" b="1" dirty="0"/>
              <a:t>This assumes we have  few serious  personal problems such as anxiety, or depression and  any personal or  family problems are under control or being solved.</a:t>
            </a:r>
          </a:p>
          <a:p>
            <a:r>
              <a:rPr lang="en-US" sz="2100" b="1" dirty="0"/>
              <a:t>Don’t Bring  family problems to work; try not to bring work problems home.</a:t>
            </a:r>
          </a:p>
          <a:p>
            <a:r>
              <a:rPr lang="en-US" sz="2100" b="1" dirty="0"/>
              <a:t>This assumes you are exercising and  practicing a healthy life- style and  avail yourself of professional help if needed</a:t>
            </a:r>
          </a:p>
        </p:txBody>
      </p:sp>
    </p:spTree>
    <p:extLst>
      <p:ext uri="{BB962C8B-B14F-4D97-AF65-F5344CB8AC3E}">
        <p14:creationId xmlns:p14="http://schemas.microsoft.com/office/powerpoint/2010/main" val="422555469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73CCF9E-ADC9-45A9-8C04-2817C5DC77AD}"/>
              </a:ext>
            </a:extLst>
          </p:cNvPr>
          <p:cNvSpPr>
            <a:spLocks noGrp="1"/>
          </p:cNvSpPr>
          <p:nvPr>
            <p:ph type="title"/>
          </p:nvPr>
        </p:nvSpPr>
        <p:spPr>
          <a:xfrm>
            <a:off x="482600" y="321734"/>
            <a:ext cx="8178799" cy="1135737"/>
          </a:xfrm>
        </p:spPr>
        <p:txBody>
          <a:bodyPr>
            <a:normAutofit/>
          </a:bodyPr>
          <a:lstStyle/>
          <a:p>
            <a:pPr algn="ctr"/>
            <a:r>
              <a:rPr lang="en-US" sz="3100" b="1" dirty="0"/>
              <a:t>Realistic Career and Work Perspectives</a:t>
            </a:r>
          </a:p>
        </p:txBody>
      </p:sp>
      <p:sp>
        <p:nvSpPr>
          <p:cNvPr id="3" name="Content Placeholder 2">
            <a:extLst>
              <a:ext uri="{FF2B5EF4-FFF2-40B4-BE49-F238E27FC236}">
                <a16:creationId xmlns:a16="http://schemas.microsoft.com/office/drawing/2014/main" id="{6EC0262B-E694-4764-A53C-8414625A03B1}"/>
              </a:ext>
            </a:extLst>
          </p:cNvPr>
          <p:cNvSpPr>
            <a:spLocks noGrp="1"/>
          </p:cNvSpPr>
          <p:nvPr>
            <p:ph idx="1"/>
          </p:nvPr>
        </p:nvSpPr>
        <p:spPr>
          <a:xfrm>
            <a:off x="482600" y="1782981"/>
            <a:ext cx="8178799" cy="4393982"/>
          </a:xfrm>
        </p:spPr>
        <p:txBody>
          <a:bodyPr>
            <a:normAutofit lnSpcReduction="10000"/>
          </a:bodyPr>
          <a:lstStyle/>
          <a:p>
            <a:r>
              <a:rPr lang="en-US" sz="2400" b="1" dirty="0"/>
              <a:t>Since we are in a healing profession, we require a work environment that is also  caring for us</a:t>
            </a:r>
          </a:p>
          <a:p>
            <a:r>
              <a:rPr lang="en-US" sz="2400" b="1" dirty="0"/>
              <a:t>Work is  not a democracy but should not be  like an Amazon Center either: physicians thrive when they are involved in decision making about their work environment and how they care for patients</a:t>
            </a:r>
          </a:p>
          <a:p>
            <a:r>
              <a:rPr lang="en-US" sz="2400" b="1" dirty="0"/>
              <a:t>Health Care Organizations  must  constantly adjust to  changing environment so  must we- expect changes</a:t>
            </a:r>
          </a:p>
          <a:p>
            <a:r>
              <a:rPr lang="en-US" sz="2400" b="1" dirty="0"/>
              <a:t>Private Practices are closing or being bought out  due to regulatory burdens,   increasing technology costs and reduced  payments- its tougher out there too</a:t>
            </a:r>
          </a:p>
          <a:p>
            <a:r>
              <a:rPr lang="en-US" sz="2400" b="1" dirty="0"/>
              <a:t>Medicine is being Industrialized- We need new skills</a:t>
            </a:r>
          </a:p>
          <a:p>
            <a:endParaRPr lang="en-US" sz="1700" dirty="0"/>
          </a:p>
        </p:txBody>
      </p:sp>
      <p:sp>
        <p:nvSpPr>
          <p:cNvPr id="17" name="Rectangle 16">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08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00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Rectangle 22">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157805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Triangle 24">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66667F-5097-468B-AE6D-0B06B78B24FB}"/>
              </a:ext>
            </a:extLst>
          </p:cNvPr>
          <p:cNvSpPr>
            <a:spLocks noGrp="1"/>
          </p:cNvSpPr>
          <p:nvPr>
            <p:ph type="title"/>
          </p:nvPr>
        </p:nvSpPr>
        <p:spPr>
          <a:xfrm>
            <a:off x="806825" y="1188637"/>
            <a:ext cx="2241175" cy="4480726"/>
          </a:xfrm>
        </p:spPr>
        <p:txBody>
          <a:bodyPr>
            <a:normAutofit/>
          </a:bodyPr>
          <a:lstStyle/>
          <a:p>
            <a:pPr algn="r"/>
            <a:r>
              <a:rPr lang="en-US" sz="3100" dirty="0"/>
              <a:t>A Tectonic Shift– From Private Medical Practice to a Complex HealthCare Delivery System</a:t>
            </a:r>
          </a:p>
        </p:txBody>
      </p:sp>
      <p:cxnSp>
        <p:nvCxnSpPr>
          <p:cNvPr id="29" name="Straight Connector 28">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A15938F-8345-47DD-82F9-23D5F85ACB5A}"/>
              </a:ext>
            </a:extLst>
          </p:cNvPr>
          <p:cNvSpPr>
            <a:spLocks noGrp="1"/>
          </p:cNvSpPr>
          <p:nvPr>
            <p:ph idx="1"/>
          </p:nvPr>
        </p:nvSpPr>
        <p:spPr>
          <a:xfrm>
            <a:off x="3941445" y="623275"/>
            <a:ext cx="3527136" cy="5607881"/>
          </a:xfrm>
        </p:spPr>
        <p:txBody>
          <a:bodyPr anchor="ctr">
            <a:normAutofit/>
          </a:bodyPr>
          <a:lstStyle/>
          <a:p>
            <a:r>
              <a:rPr lang="en-US" sz="2000" b="1" dirty="0"/>
              <a:t>Busier schedules higher productivity quotas, more time documenting work,  less actual time with patients and little time to interact with colleagues</a:t>
            </a:r>
          </a:p>
          <a:p>
            <a:r>
              <a:rPr lang="en-US" sz="2000" b="1" dirty="0"/>
              <a:t>The System: the Doctor, The ACO’s,  Government Regulations, Insurers, the Industrialization of Medicine, and Increasing patient Population</a:t>
            </a:r>
          </a:p>
          <a:p>
            <a:r>
              <a:rPr lang="en-US" sz="2000" b="1" dirty="0"/>
              <a:t>Physicians  have twice the rate of emotional exhaustion as the general public with lower work and life satisfaction</a:t>
            </a:r>
          </a:p>
          <a:p>
            <a:r>
              <a:rPr lang="en-US" sz="2000" b="1" dirty="0"/>
              <a:t>Burnout is a Systems Failure</a:t>
            </a:r>
          </a:p>
        </p:txBody>
      </p:sp>
    </p:spTree>
    <p:extLst>
      <p:ext uri="{BB962C8B-B14F-4D97-AF65-F5344CB8AC3E}">
        <p14:creationId xmlns:p14="http://schemas.microsoft.com/office/powerpoint/2010/main" val="381850754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5F280-FAF0-4FC6-A103-93C8FC4A6619}"/>
              </a:ext>
            </a:extLst>
          </p:cNvPr>
          <p:cNvSpPr>
            <a:spLocks noGrp="1"/>
          </p:cNvSpPr>
          <p:nvPr>
            <p:ph type="title"/>
          </p:nvPr>
        </p:nvSpPr>
        <p:spPr>
          <a:xfrm>
            <a:off x="3962400" y="529424"/>
            <a:ext cx="4939868" cy="1286160"/>
          </a:xfrm>
        </p:spPr>
        <p:txBody>
          <a:bodyPr anchor="b">
            <a:normAutofit/>
          </a:bodyPr>
          <a:lstStyle/>
          <a:p>
            <a:r>
              <a:rPr lang="en-US" sz="3600" b="1" dirty="0"/>
              <a:t>#3: Taking Stock- What is Your Life Plan?</a:t>
            </a:r>
          </a:p>
        </p:txBody>
      </p:sp>
      <p:sp>
        <p:nvSpPr>
          <p:cNvPr id="3" name="Content Placeholder 2">
            <a:extLst>
              <a:ext uri="{FF2B5EF4-FFF2-40B4-BE49-F238E27FC236}">
                <a16:creationId xmlns:a16="http://schemas.microsoft.com/office/drawing/2014/main" id="{735C9071-6B8A-4991-8017-46FD2584218B}"/>
              </a:ext>
            </a:extLst>
          </p:cNvPr>
          <p:cNvSpPr>
            <a:spLocks noGrp="1"/>
          </p:cNvSpPr>
          <p:nvPr>
            <p:ph idx="1"/>
          </p:nvPr>
        </p:nvSpPr>
        <p:spPr>
          <a:xfrm>
            <a:off x="3802210" y="2079867"/>
            <a:ext cx="4939867" cy="4713972"/>
          </a:xfrm>
        </p:spPr>
        <p:txBody>
          <a:bodyPr>
            <a:noAutofit/>
          </a:bodyPr>
          <a:lstStyle/>
          <a:p>
            <a:r>
              <a:rPr lang="en-US" sz="2400" b="1" dirty="0"/>
              <a:t>The job you have  now is part of your career and life cycle. You have to take stock  of your situation</a:t>
            </a:r>
          </a:p>
          <a:p>
            <a:r>
              <a:rPr lang="en-US" sz="2400" b="1" dirty="0"/>
              <a:t>Are you happy with where you are in life?</a:t>
            </a:r>
          </a:p>
          <a:p>
            <a:r>
              <a:rPr lang="en-US" sz="2400" b="1" dirty="0"/>
              <a:t>What are your short -term life goals for the next year and longer - term goals for the next 5- 10 years</a:t>
            </a:r>
          </a:p>
          <a:p>
            <a:r>
              <a:rPr lang="en-US" sz="2400" b="1" dirty="0"/>
              <a:t>Do you have  a plan for personal  and professional  growth?</a:t>
            </a:r>
          </a:p>
          <a:p>
            <a:r>
              <a:rPr lang="en-US" sz="2400" b="1" dirty="0"/>
              <a:t>Are you  achieving a healthy balance of work and personal life? </a:t>
            </a:r>
          </a:p>
        </p:txBody>
      </p:sp>
      <p:pic>
        <p:nvPicPr>
          <p:cNvPr id="5" name="Picture 4">
            <a:extLst>
              <a:ext uri="{FF2B5EF4-FFF2-40B4-BE49-F238E27FC236}">
                <a16:creationId xmlns:a16="http://schemas.microsoft.com/office/drawing/2014/main" id="{CAF8B1D6-D417-4EEB-BC9A-2181D239804A}"/>
              </a:ext>
            </a:extLst>
          </p:cNvPr>
          <p:cNvPicPr>
            <a:picLocks noChangeAspect="1"/>
          </p:cNvPicPr>
          <p:nvPr/>
        </p:nvPicPr>
        <p:blipFill rotWithShape="1">
          <a:blip r:embed="rId3"/>
          <a:srcRect l="28958" r="37202" b="-1"/>
          <a:stretch/>
        </p:blipFill>
        <p:spPr>
          <a:xfrm>
            <a:off x="20" y="10"/>
            <a:ext cx="3476673"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rgbClr val="DBD96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978642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63644BFD-D22E-4019-B666-387DA51AE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5FE9FE4C-C9E0-4C54-8010-EA9D29CD4D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5234761" y="2150362"/>
            <a:ext cx="5860051" cy="1559357"/>
            <a:chOff x="6081624" y="1998368"/>
            <a:chExt cx="5613457" cy="782175"/>
          </a:xfrm>
          <a:solidFill>
            <a:schemeClr val="accent4"/>
          </a:solidFill>
        </p:grpSpPr>
        <p:sp>
          <p:nvSpPr>
            <p:cNvPr id="33" name="Rectangle 32">
              <a:extLst>
                <a:ext uri="{FF2B5EF4-FFF2-40B4-BE49-F238E27FC236}">
                  <a16:creationId xmlns:a16="http://schemas.microsoft.com/office/drawing/2014/main" id="{56FAD6EF-0374-46BD-901E-E901DCA01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4847ABE-275E-4DCA-B164-A672D517FB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Rectangle 35">
            <a:extLst>
              <a:ext uri="{FF2B5EF4-FFF2-40B4-BE49-F238E27FC236}">
                <a16:creationId xmlns:a16="http://schemas.microsoft.com/office/drawing/2014/main" id="{3776B14B-F2F4-4825-8DA8-8C7A0F2B3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46" y="466344"/>
            <a:ext cx="8333796" cy="591782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2723" y="809898"/>
            <a:ext cx="7629757" cy="1554480"/>
          </a:xfrm>
        </p:spPr>
        <p:txBody>
          <a:bodyPr anchor="ctr">
            <a:normAutofit fontScale="90000"/>
          </a:bodyPr>
          <a:lstStyle/>
          <a:p>
            <a:r>
              <a:rPr lang="en-US" sz="4200" b="1" dirty="0"/>
              <a:t># 4 Recognize Added  Stresses for Female M.D.’s- No Harassment Policies </a:t>
            </a:r>
          </a:p>
        </p:txBody>
      </p:sp>
      <p:graphicFrame>
        <p:nvGraphicFramePr>
          <p:cNvPr id="5" name="Content Placeholder 2">
            <a:extLst>
              <a:ext uri="{FF2B5EF4-FFF2-40B4-BE49-F238E27FC236}">
                <a16:creationId xmlns:a16="http://schemas.microsoft.com/office/drawing/2014/main" id="{C5D73B1B-6D7B-4E5E-B505-2CBF02C57772}"/>
              </a:ext>
            </a:extLst>
          </p:cNvPr>
          <p:cNvGraphicFramePr>
            <a:graphicFrameLocks noGrp="1"/>
          </p:cNvGraphicFramePr>
          <p:nvPr>
            <p:ph idx="1"/>
            <p:extLst>
              <p:ext uri="{D42A27DB-BD31-4B8C-83A1-F6EECF244321}">
                <p14:modId xmlns:p14="http://schemas.microsoft.com/office/powerpoint/2010/main" val="3466557123"/>
              </p:ext>
            </p:extLst>
          </p:nvPr>
        </p:nvGraphicFramePr>
        <p:xfrm>
          <a:off x="678451" y="3017519"/>
          <a:ext cx="7783830" cy="32099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226364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3FC7C-CA03-4B12-B1B9-4B635A2EE9ED}"/>
              </a:ext>
            </a:extLst>
          </p:cNvPr>
          <p:cNvSpPr>
            <a:spLocks noGrp="1"/>
          </p:cNvSpPr>
          <p:nvPr>
            <p:ph type="title"/>
          </p:nvPr>
        </p:nvSpPr>
        <p:spPr/>
        <p:txBody>
          <a:bodyPr/>
          <a:lstStyle/>
          <a:p>
            <a:pPr algn="ctr"/>
            <a:r>
              <a:rPr lang="en-US" dirty="0"/>
              <a:t>#5a: “ Know Thyself”  - An Analytic Attitude-Mindfulness</a:t>
            </a:r>
          </a:p>
        </p:txBody>
      </p:sp>
      <p:pic>
        <p:nvPicPr>
          <p:cNvPr id="5" name="Content Placeholder 4" descr="Diagram, schematic&#10;&#10;Description automatically generated">
            <a:extLst>
              <a:ext uri="{FF2B5EF4-FFF2-40B4-BE49-F238E27FC236}">
                <a16:creationId xmlns:a16="http://schemas.microsoft.com/office/drawing/2014/main" id="{B2F7EF5A-7A5A-4324-853C-7C525CF2335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74136" y="1825625"/>
            <a:ext cx="5795727" cy="4351338"/>
          </a:xfrm>
        </p:spPr>
      </p:pic>
    </p:spTree>
    <p:extLst>
      <p:ext uri="{BB962C8B-B14F-4D97-AF65-F5344CB8AC3E}">
        <p14:creationId xmlns:p14="http://schemas.microsoft.com/office/powerpoint/2010/main" val="74093682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9">
            <a:extLst>
              <a:ext uri="{FF2B5EF4-FFF2-40B4-BE49-F238E27FC236}">
                <a16:creationId xmlns:a16="http://schemas.microsoft.com/office/drawing/2014/main" id="{D3CDB30C-1F82-41E6-A067-831D6E891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 y="0"/>
            <a:ext cx="9143772"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1">
            <a:extLst>
              <a:ext uri="{FF2B5EF4-FFF2-40B4-BE49-F238E27FC236}">
                <a16:creationId xmlns:a16="http://schemas.microsoft.com/office/drawing/2014/main" id="{2DDA86DD-F997-4F66-A87C-5B58AB6D1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541782"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3">
            <a:extLst>
              <a:ext uri="{FF2B5EF4-FFF2-40B4-BE49-F238E27FC236}">
                <a16:creationId xmlns:a16="http://schemas.microsoft.com/office/drawing/2014/main" id="{D241B827-437E-40A3-A732-669230D6A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1826" y="891540"/>
            <a:ext cx="8242174"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9C64CD-B71F-478C-AAC2-9D66AB503EFE}"/>
              </a:ext>
            </a:extLst>
          </p:cNvPr>
          <p:cNvSpPr>
            <a:spLocks noGrp="1"/>
          </p:cNvSpPr>
          <p:nvPr>
            <p:ph type="title"/>
          </p:nvPr>
        </p:nvSpPr>
        <p:spPr>
          <a:xfrm>
            <a:off x="1142988" y="1054121"/>
            <a:ext cx="7098848" cy="1184111"/>
          </a:xfrm>
        </p:spPr>
        <p:txBody>
          <a:bodyPr>
            <a:normAutofit/>
          </a:bodyPr>
          <a:lstStyle/>
          <a:p>
            <a:r>
              <a:rPr lang="en-US" dirty="0"/>
              <a:t>#5b Psychoanalytic Tips</a:t>
            </a:r>
          </a:p>
        </p:txBody>
      </p:sp>
      <p:sp>
        <p:nvSpPr>
          <p:cNvPr id="3" name="Content Placeholder 2">
            <a:extLst>
              <a:ext uri="{FF2B5EF4-FFF2-40B4-BE49-F238E27FC236}">
                <a16:creationId xmlns:a16="http://schemas.microsoft.com/office/drawing/2014/main" id="{BF48577E-41A6-40EA-8A28-05F052A4A5BE}"/>
              </a:ext>
            </a:extLst>
          </p:cNvPr>
          <p:cNvSpPr>
            <a:spLocks noGrp="1"/>
          </p:cNvSpPr>
          <p:nvPr>
            <p:ph idx="1"/>
          </p:nvPr>
        </p:nvSpPr>
        <p:spPr>
          <a:xfrm>
            <a:off x="1143000" y="2399099"/>
            <a:ext cx="7099173" cy="3400969"/>
          </a:xfrm>
        </p:spPr>
        <p:txBody>
          <a:bodyPr>
            <a:normAutofit/>
          </a:bodyPr>
          <a:lstStyle/>
          <a:p>
            <a:r>
              <a:rPr lang="en-US" sz="1800" b="1" dirty="0"/>
              <a:t>Reflect upon difficult or harsh  moments in your life and  the impact they have had upon you- are they still affecting you? Resist negativity.</a:t>
            </a:r>
          </a:p>
          <a:p>
            <a:r>
              <a:rPr lang="en-US" sz="1800" b="1" dirty="0"/>
              <a:t>Reflect upon the good experiences in your life  and let them nourish you. Foster a positive attitude</a:t>
            </a:r>
          </a:p>
          <a:p>
            <a:r>
              <a:rPr lang="en-US" sz="1800" b="1" dirty="0"/>
              <a:t>Assess your own personality and develop a list of traits you want to improve in yourself or habits you want to break- AVOID perfectionism and procrastination</a:t>
            </a:r>
          </a:p>
          <a:p>
            <a:r>
              <a:rPr lang="en-US" sz="1800" b="1" dirty="0"/>
              <a:t>DO you feel guilty if you  say No to someone- why guilt?</a:t>
            </a:r>
          </a:p>
          <a:p>
            <a:r>
              <a:rPr lang="en-US" sz="1800" b="1" dirty="0"/>
              <a:t>Ae you comfortable with feedback and  can you take constructive criticism?</a:t>
            </a:r>
          </a:p>
          <a:p>
            <a:endParaRPr lang="en-US" sz="1800" b="1" dirty="0"/>
          </a:p>
          <a:p>
            <a:endParaRPr lang="en-US" sz="1800" dirty="0"/>
          </a:p>
          <a:p>
            <a:endParaRPr lang="en-US" sz="1800" dirty="0"/>
          </a:p>
        </p:txBody>
      </p:sp>
    </p:spTree>
    <p:extLst>
      <p:ext uri="{BB962C8B-B14F-4D97-AF65-F5344CB8AC3E}">
        <p14:creationId xmlns:p14="http://schemas.microsoft.com/office/powerpoint/2010/main" val="388015594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70AB7-32B7-4BA7-88C6-5AA9948133D5}"/>
              </a:ext>
            </a:extLst>
          </p:cNvPr>
          <p:cNvSpPr>
            <a:spLocks noGrp="1"/>
          </p:cNvSpPr>
          <p:nvPr>
            <p:ph type="title"/>
          </p:nvPr>
        </p:nvSpPr>
        <p:spPr>
          <a:xfrm>
            <a:off x="852322" y="839286"/>
            <a:ext cx="5605629" cy="994172"/>
          </a:xfrm>
        </p:spPr>
        <p:txBody>
          <a:bodyPr>
            <a:normAutofit/>
          </a:bodyPr>
          <a:lstStyle/>
          <a:p>
            <a:pPr algn="ctr"/>
            <a:r>
              <a:rPr lang="en-US" sz="3600" b="1" dirty="0"/>
              <a:t>#5c:More Psychoanalytic Tips  </a:t>
            </a:r>
          </a:p>
        </p:txBody>
      </p:sp>
      <p:sp>
        <p:nvSpPr>
          <p:cNvPr id="4" name="Content Placeholder 3">
            <a:extLst>
              <a:ext uri="{FF2B5EF4-FFF2-40B4-BE49-F238E27FC236}">
                <a16:creationId xmlns:a16="http://schemas.microsoft.com/office/drawing/2014/main" id="{4751E7BA-9D93-41B3-89C7-79FCDF98F670}"/>
              </a:ext>
            </a:extLst>
          </p:cNvPr>
          <p:cNvSpPr>
            <a:spLocks noGrp="1"/>
          </p:cNvSpPr>
          <p:nvPr>
            <p:ph idx="1"/>
          </p:nvPr>
        </p:nvSpPr>
        <p:spPr>
          <a:xfrm>
            <a:off x="998752" y="1676400"/>
            <a:ext cx="5508485" cy="4953000"/>
          </a:xfrm>
        </p:spPr>
        <p:txBody>
          <a:bodyPr anchor="ctr">
            <a:noAutofit/>
          </a:bodyPr>
          <a:lstStyle/>
          <a:p>
            <a:r>
              <a:rPr lang="en-US" sz="2400" b="1" dirty="0"/>
              <a:t>Foster  </a:t>
            </a:r>
            <a:r>
              <a:rPr lang="en-US" sz="2400" b="1" dirty="0" err="1"/>
              <a:t>Realistitic</a:t>
            </a:r>
            <a:r>
              <a:rPr lang="en-US" sz="2400" b="1" dirty="0"/>
              <a:t> Expectations</a:t>
            </a:r>
          </a:p>
          <a:p>
            <a:r>
              <a:rPr lang="en-US" sz="2400" b="1" dirty="0"/>
              <a:t>Can you ask for help, depend on others?</a:t>
            </a:r>
          </a:p>
          <a:p>
            <a:r>
              <a:rPr lang="en-US" sz="2400" b="1" dirty="0"/>
              <a:t>Feel your emotions and learn how to express them Do you avoid feeling?</a:t>
            </a:r>
          </a:p>
          <a:p>
            <a:r>
              <a:rPr lang="en-US" sz="2400" b="1" dirty="0"/>
              <a:t>Learn to express anger appropriately and avoid turning it back on yourself</a:t>
            </a:r>
          </a:p>
          <a:p>
            <a:r>
              <a:rPr lang="en-US" sz="2400" b="1" dirty="0"/>
              <a:t>Learn to set limits to avoid over work</a:t>
            </a:r>
          </a:p>
          <a:p>
            <a:r>
              <a:rPr lang="en-US" sz="2400" b="1" dirty="0"/>
              <a:t>Deal with   any feelings of shame-Ego Ideal vs. Reality – Shame is toxic</a:t>
            </a:r>
          </a:p>
        </p:txBody>
      </p:sp>
      <p:sp>
        <p:nvSpPr>
          <p:cNvPr id="27" name="Rectangle 26">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6660" y="0"/>
            <a:ext cx="1577340" cy="6858000"/>
          </a:xfrm>
          <a:prstGeom prst="rect">
            <a:avLst/>
          </a:prstGeom>
          <a:solidFill>
            <a:srgbClr val="487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Oval 28">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7138" y="2357641"/>
            <a:ext cx="2167815" cy="2167815"/>
          </a:xfrm>
          <a:prstGeom prst="ellipse">
            <a:avLst/>
          </a:prstGeom>
          <a:solidFill>
            <a:srgbClr val="FFFFFF"/>
          </a:solidFill>
          <a:ln w="22225">
            <a:solidFill>
              <a:srgbClr val="96C2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3" name="Picture 12">
            <a:extLst>
              <a:ext uri="{FF2B5EF4-FFF2-40B4-BE49-F238E27FC236}">
                <a16:creationId xmlns:a16="http://schemas.microsoft.com/office/drawing/2014/main" id="{A0E6B329-CF72-4723-B91D-FD422ACC72A5}"/>
              </a:ext>
            </a:extLst>
          </p:cNvPr>
          <p:cNvPicPr>
            <a:picLocks noChangeAspect="1"/>
          </p:cNvPicPr>
          <p:nvPr/>
        </p:nvPicPr>
        <p:blipFill rotWithShape="1">
          <a:blip r:embed="rId2">
            <a:alphaModFix/>
          </a:blip>
          <a:srcRect l="17513" r="15630"/>
          <a:stretch/>
        </p:blipFill>
        <p:spPr>
          <a:xfrm>
            <a:off x="6598028" y="2461923"/>
            <a:ext cx="1937263" cy="1934153"/>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Tree>
    <p:extLst>
      <p:ext uri="{BB962C8B-B14F-4D97-AF65-F5344CB8AC3E}">
        <p14:creationId xmlns:p14="http://schemas.microsoft.com/office/powerpoint/2010/main" val="70458705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35ADAF7-9BEB-4FA3-AE9F-4CF47620EB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D2195ED2-13E1-4F53-9482-7D54B740DFC3}"/>
              </a:ext>
            </a:extLst>
          </p:cNvPr>
          <p:cNvSpPr>
            <a:spLocks noGrp="1"/>
          </p:cNvSpPr>
          <p:nvPr>
            <p:ph type="title"/>
          </p:nvPr>
        </p:nvSpPr>
        <p:spPr>
          <a:xfrm>
            <a:off x="374735" y="431212"/>
            <a:ext cx="2565229" cy="1906317"/>
          </a:xfrm>
        </p:spPr>
        <p:txBody>
          <a:bodyPr>
            <a:normAutofit/>
          </a:bodyPr>
          <a:lstStyle/>
          <a:p>
            <a:pPr algn="ctr"/>
            <a:r>
              <a:rPr lang="en-US" sz="2400" b="1" dirty="0"/>
              <a:t>#6a: Tips from Cognitive Behavior Therapy: </a:t>
            </a:r>
            <a:br>
              <a:rPr lang="en-US" sz="2400" b="1" dirty="0"/>
            </a:br>
            <a:r>
              <a:rPr lang="en-US" sz="2400" b="1" dirty="0"/>
              <a:t>ONLINE CBT</a:t>
            </a:r>
          </a:p>
        </p:txBody>
      </p:sp>
      <p:sp>
        <p:nvSpPr>
          <p:cNvPr id="26" name="Rectangle 25">
            <a:extLst>
              <a:ext uri="{FF2B5EF4-FFF2-40B4-BE49-F238E27FC236}">
                <a16:creationId xmlns:a16="http://schemas.microsoft.com/office/drawing/2014/main" id="{57BB0BA7-0383-4937-8874-B01AAA08E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68743"/>
            <a:ext cx="3232716" cy="4089257"/>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791FDE73-D2DE-4BEE-A4CD-9D25E7351582}"/>
              </a:ext>
            </a:extLst>
          </p:cNvPr>
          <p:cNvPicPr>
            <a:picLocks noChangeAspect="1"/>
          </p:cNvPicPr>
          <p:nvPr/>
        </p:nvPicPr>
        <p:blipFill>
          <a:blip r:embed="rId2"/>
          <a:stretch>
            <a:fillRect/>
          </a:stretch>
        </p:blipFill>
        <p:spPr>
          <a:xfrm>
            <a:off x="264452" y="3941392"/>
            <a:ext cx="2703812" cy="1743958"/>
          </a:xfrm>
          <a:prstGeom prst="rect">
            <a:avLst/>
          </a:prstGeom>
        </p:spPr>
      </p:pic>
      <p:sp>
        <p:nvSpPr>
          <p:cNvPr id="28" name="Rectangle 27">
            <a:extLst>
              <a:ext uri="{FF2B5EF4-FFF2-40B4-BE49-F238E27FC236}">
                <a16:creationId xmlns:a16="http://schemas.microsoft.com/office/drawing/2014/main" id="{ACD3AB31-A71C-4414-BA05-CF667CBA3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89945" y="3404996"/>
            <a:ext cx="6858002" cy="4800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graphicFrame>
        <p:nvGraphicFramePr>
          <p:cNvPr id="5" name="Content Placeholder 2">
            <a:extLst>
              <a:ext uri="{FF2B5EF4-FFF2-40B4-BE49-F238E27FC236}">
                <a16:creationId xmlns:a16="http://schemas.microsoft.com/office/drawing/2014/main" id="{9CB36871-6E44-41A1-9A86-5A14C944358E}"/>
              </a:ext>
            </a:extLst>
          </p:cNvPr>
          <p:cNvGraphicFramePr>
            <a:graphicFrameLocks noGrp="1"/>
          </p:cNvGraphicFramePr>
          <p:nvPr>
            <p:ph idx="1"/>
            <p:extLst>
              <p:ext uri="{D42A27DB-BD31-4B8C-83A1-F6EECF244321}">
                <p14:modId xmlns:p14="http://schemas.microsoft.com/office/powerpoint/2010/main" val="624402202"/>
              </p:ext>
            </p:extLst>
          </p:nvPr>
        </p:nvGraphicFramePr>
        <p:xfrm>
          <a:off x="4020132" y="678955"/>
          <a:ext cx="4189836" cy="54097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9828341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23A58148-D452-4F6F-A2FE-EED968DE1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984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907BFFD-205A-4840-923D-51F7E48C4576}"/>
              </a:ext>
            </a:extLst>
          </p:cNvPr>
          <p:cNvSpPr>
            <a:spLocks noGrp="1"/>
          </p:cNvSpPr>
          <p:nvPr>
            <p:ph type="title"/>
          </p:nvPr>
        </p:nvSpPr>
        <p:spPr>
          <a:xfrm>
            <a:off x="234543" y="3433763"/>
            <a:ext cx="2397759" cy="2743200"/>
          </a:xfrm>
        </p:spPr>
        <p:txBody>
          <a:bodyPr anchor="t">
            <a:normAutofit/>
          </a:bodyPr>
          <a:lstStyle/>
          <a:p>
            <a:pPr algn="ctr"/>
            <a:r>
              <a:rPr lang="en-US" sz="3900" b="1" dirty="0">
                <a:solidFill>
                  <a:schemeClr val="bg1"/>
                </a:solidFill>
              </a:rPr>
              <a:t>More CBT  TIPS FOR PHYSICIAN WELLNESS</a:t>
            </a:r>
          </a:p>
        </p:txBody>
      </p:sp>
      <p:pic>
        <p:nvPicPr>
          <p:cNvPr id="16" name="Graphic 15" descr="Bullseye">
            <a:extLst>
              <a:ext uri="{FF2B5EF4-FFF2-40B4-BE49-F238E27FC236}">
                <a16:creationId xmlns:a16="http://schemas.microsoft.com/office/drawing/2014/main" id="{C1A05724-4CEB-4729-902B-24B975FBE96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703" y="2236844"/>
            <a:ext cx="685800" cy="685800"/>
          </a:xfrm>
          <a:prstGeom prst="rect">
            <a:avLst/>
          </a:prstGeom>
        </p:spPr>
      </p:pic>
      <p:sp>
        <p:nvSpPr>
          <p:cNvPr id="3" name="Content Placeholder 2">
            <a:extLst>
              <a:ext uri="{FF2B5EF4-FFF2-40B4-BE49-F238E27FC236}">
                <a16:creationId xmlns:a16="http://schemas.microsoft.com/office/drawing/2014/main" id="{36A5BE9E-BC2E-493B-9360-CD7693DD198B}"/>
              </a:ext>
            </a:extLst>
          </p:cNvPr>
          <p:cNvSpPr>
            <a:spLocks noGrp="1"/>
          </p:cNvSpPr>
          <p:nvPr>
            <p:ph idx="1"/>
          </p:nvPr>
        </p:nvSpPr>
        <p:spPr>
          <a:xfrm>
            <a:off x="3248039" y="641615"/>
            <a:ext cx="5467349" cy="5533496"/>
          </a:xfrm>
        </p:spPr>
        <p:txBody>
          <a:bodyPr anchor="ctr">
            <a:normAutofit lnSpcReduction="10000"/>
          </a:bodyPr>
          <a:lstStyle/>
          <a:p>
            <a:r>
              <a:rPr lang="en-US" b="1" dirty="0"/>
              <a:t>At work, Focus on the moment you are in- avoid worrying about  future events beyond your control</a:t>
            </a:r>
          </a:p>
          <a:p>
            <a:r>
              <a:rPr lang="en-US" b="1" dirty="0"/>
              <a:t> Stay positive- don’t tie your self esteem to the outcome with any one patient.  </a:t>
            </a:r>
          </a:p>
          <a:p>
            <a:r>
              <a:rPr lang="en-US" b="1" dirty="0"/>
              <a:t>Give yourself credit for   the good results while learning from any adverse outcomes. </a:t>
            </a:r>
          </a:p>
          <a:p>
            <a:r>
              <a:rPr lang="en-US" b="1" dirty="0"/>
              <a:t>Don’t obsesses about what went wrong. Take credit for what you accomplished</a:t>
            </a:r>
          </a:p>
          <a:p>
            <a:r>
              <a:rPr lang="en-US" b="1" dirty="0"/>
              <a:t>Acknowledge any major changes</a:t>
            </a:r>
          </a:p>
        </p:txBody>
      </p:sp>
    </p:spTree>
    <p:extLst>
      <p:ext uri="{BB962C8B-B14F-4D97-AF65-F5344CB8AC3E}">
        <p14:creationId xmlns:p14="http://schemas.microsoft.com/office/powerpoint/2010/main" val="305491270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813C13B-523E-49CA-9F2C-EC32C1356711}"/>
              </a:ext>
            </a:extLst>
          </p:cNvPr>
          <p:cNvSpPr>
            <a:spLocks noGrp="1"/>
          </p:cNvSpPr>
          <p:nvPr>
            <p:ph type="title"/>
          </p:nvPr>
        </p:nvSpPr>
        <p:spPr>
          <a:xfrm>
            <a:off x="3484863" y="321734"/>
            <a:ext cx="5176536" cy="1135737"/>
          </a:xfrm>
        </p:spPr>
        <p:txBody>
          <a:bodyPr>
            <a:normAutofit fontScale="90000"/>
          </a:bodyPr>
          <a:lstStyle/>
          <a:p>
            <a:pPr algn="ctr"/>
            <a:r>
              <a:rPr lang="en-US" sz="3100" b="1" baseline="30000" dirty="0"/>
              <a:t>#7 </a:t>
            </a:r>
            <a:r>
              <a:rPr lang="en-US" sz="3100" b="1" dirty="0"/>
              <a:t>Stress Reduction and Relaxation Techniques—Mindfulness- Can Help Us and Our Patients</a:t>
            </a:r>
            <a:br>
              <a:rPr lang="en-US" sz="3100" b="1" dirty="0"/>
            </a:br>
            <a:endParaRPr lang="en-US" sz="3100" b="1" dirty="0"/>
          </a:p>
        </p:txBody>
      </p:sp>
      <p:pic>
        <p:nvPicPr>
          <p:cNvPr id="13" name="Picture 12">
            <a:extLst>
              <a:ext uri="{FF2B5EF4-FFF2-40B4-BE49-F238E27FC236}">
                <a16:creationId xmlns:a16="http://schemas.microsoft.com/office/drawing/2014/main" id="{54E13E73-1983-4608-A414-C5280A9AE463}"/>
              </a:ext>
            </a:extLst>
          </p:cNvPr>
          <p:cNvPicPr>
            <a:picLocks noChangeAspect="1"/>
          </p:cNvPicPr>
          <p:nvPr/>
        </p:nvPicPr>
        <p:blipFill rotWithShape="1">
          <a:blip r:embed="rId3"/>
          <a:srcRect l="31507" r="38799" b="-1"/>
          <a:stretch/>
        </p:blipFill>
        <p:spPr>
          <a:xfrm>
            <a:off x="-1" y="10"/>
            <a:ext cx="3050811" cy="6857990"/>
          </a:xfrm>
          <a:prstGeom prst="rect">
            <a:avLst/>
          </a:prstGeom>
        </p:spPr>
      </p:pic>
      <p:grpSp>
        <p:nvGrpSpPr>
          <p:cNvPr id="19" name="Group 18">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713128"/>
            <a:ext cx="801651" cy="2126625"/>
            <a:chOff x="10918968" y="713127"/>
            <a:chExt cx="1273032" cy="2532832"/>
          </a:xfrm>
        </p:grpSpPr>
        <p:sp>
          <p:nvSpPr>
            <p:cNvPr id="20" name="Rectangle 1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Isosceles Triangle 22">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75493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398182"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21F192A7-D397-4612-8BB9-F9D8B2200C0B}"/>
              </a:ext>
            </a:extLst>
          </p:cNvPr>
          <p:cNvGraphicFramePr>
            <a:graphicFrameLocks noGrp="1"/>
          </p:cNvGraphicFramePr>
          <p:nvPr>
            <p:ph idx="1"/>
            <p:extLst>
              <p:ext uri="{D42A27DB-BD31-4B8C-83A1-F6EECF244321}">
                <p14:modId xmlns:p14="http://schemas.microsoft.com/office/powerpoint/2010/main" val="343725085"/>
              </p:ext>
            </p:extLst>
          </p:nvPr>
        </p:nvGraphicFramePr>
        <p:xfrm>
          <a:off x="3484863" y="1782981"/>
          <a:ext cx="5176536" cy="43939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0729356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02360C0-FF5A-4AAC-AD73-595E09F615F8}"/>
              </a:ext>
            </a:extLst>
          </p:cNvPr>
          <p:cNvSpPr>
            <a:spLocks noGrp="1"/>
          </p:cNvSpPr>
          <p:nvPr>
            <p:ph type="title"/>
          </p:nvPr>
        </p:nvSpPr>
        <p:spPr>
          <a:xfrm>
            <a:off x="3484863" y="321734"/>
            <a:ext cx="5176536" cy="1135737"/>
          </a:xfrm>
        </p:spPr>
        <p:txBody>
          <a:bodyPr>
            <a:normAutofit/>
          </a:bodyPr>
          <a:lstStyle/>
          <a:p>
            <a:r>
              <a:rPr lang="en-US" sz="3100" b="1" dirty="0"/>
              <a:t># 8:Stay Spiritually Connected</a:t>
            </a:r>
          </a:p>
        </p:txBody>
      </p:sp>
      <p:pic>
        <p:nvPicPr>
          <p:cNvPr id="13" name="Picture 12">
            <a:extLst>
              <a:ext uri="{FF2B5EF4-FFF2-40B4-BE49-F238E27FC236}">
                <a16:creationId xmlns:a16="http://schemas.microsoft.com/office/drawing/2014/main" id="{15B85974-EFE3-4E70-9C87-15A7124E7047}"/>
              </a:ext>
            </a:extLst>
          </p:cNvPr>
          <p:cNvPicPr>
            <a:picLocks noChangeAspect="1"/>
          </p:cNvPicPr>
          <p:nvPr/>
        </p:nvPicPr>
        <p:blipFill rotWithShape="1">
          <a:blip r:embed="rId3"/>
          <a:srcRect l="44733" r="25573" b="-1"/>
          <a:stretch/>
        </p:blipFill>
        <p:spPr>
          <a:xfrm>
            <a:off x="-1" y="10"/>
            <a:ext cx="3050811" cy="6857990"/>
          </a:xfrm>
          <a:prstGeom prst="rect">
            <a:avLst/>
          </a:prstGeom>
        </p:spPr>
      </p:pic>
      <p:grpSp>
        <p:nvGrpSpPr>
          <p:cNvPr id="19" name="Group 18">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713128"/>
            <a:ext cx="801651" cy="2126625"/>
            <a:chOff x="10918968" y="713127"/>
            <a:chExt cx="1273032" cy="2532832"/>
          </a:xfrm>
        </p:grpSpPr>
        <p:sp>
          <p:nvSpPr>
            <p:cNvPr id="20" name="Rectangle 1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Isosceles Triangle 22">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75493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398182"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25B281D4-DAD2-44FF-8B6A-21157965B79D}"/>
              </a:ext>
            </a:extLst>
          </p:cNvPr>
          <p:cNvGraphicFramePr>
            <a:graphicFrameLocks noGrp="1"/>
          </p:cNvGraphicFramePr>
          <p:nvPr>
            <p:ph idx="1"/>
            <p:extLst>
              <p:ext uri="{D42A27DB-BD31-4B8C-83A1-F6EECF244321}">
                <p14:modId xmlns:p14="http://schemas.microsoft.com/office/powerpoint/2010/main" val="3909810276"/>
              </p:ext>
            </p:extLst>
          </p:nvPr>
        </p:nvGraphicFramePr>
        <p:xfrm>
          <a:off x="3484863" y="1782981"/>
          <a:ext cx="5176536" cy="43939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4380249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0F88DC0D-CD83-40CB-AD42-84D6F4773290}"/>
              </a:ext>
            </a:extLst>
          </p:cNvPr>
          <p:cNvPicPr>
            <a:picLocks noChangeAspect="1"/>
          </p:cNvPicPr>
          <p:nvPr/>
        </p:nvPicPr>
        <p:blipFill rotWithShape="1">
          <a:blip r:embed="rId3">
            <a:duotone>
              <a:schemeClr val="bg2">
                <a:shade val="45000"/>
                <a:satMod val="135000"/>
              </a:schemeClr>
              <a:prstClr val="white"/>
            </a:duotone>
          </a:blip>
          <a:srcRect t="2198" r="18271" b="5835"/>
          <a:stretch/>
        </p:blipFill>
        <p:spPr>
          <a:xfrm>
            <a:off x="20" y="10"/>
            <a:ext cx="9143980" cy="6857990"/>
          </a:xfrm>
          <a:prstGeom prst="rect">
            <a:avLst/>
          </a:prstGeom>
        </p:spPr>
      </p:pic>
      <p:sp>
        <p:nvSpPr>
          <p:cNvPr id="60" name="Rectangle 5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1EE1FB-397C-4155-94F7-E66C5E5F48A9}"/>
              </a:ext>
            </a:extLst>
          </p:cNvPr>
          <p:cNvSpPr>
            <a:spLocks noGrp="1"/>
          </p:cNvSpPr>
          <p:nvPr>
            <p:ph type="title"/>
          </p:nvPr>
        </p:nvSpPr>
        <p:spPr>
          <a:xfrm>
            <a:off x="628650" y="365125"/>
            <a:ext cx="7886700" cy="1325563"/>
          </a:xfrm>
        </p:spPr>
        <p:txBody>
          <a:bodyPr>
            <a:normAutofit/>
          </a:bodyPr>
          <a:lstStyle/>
          <a:p>
            <a:r>
              <a:rPr lang="en-US" dirty="0"/>
              <a:t>#9 Address Organizational  Issues to Reduce or Prevent Burnout</a:t>
            </a:r>
          </a:p>
        </p:txBody>
      </p:sp>
      <p:graphicFrame>
        <p:nvGraphicFramePr>
          <p:cNvPr id="56" name="Content Placeholder 2">
            <a:extLst>
              <a:ext uri="{FF2B5EF4-FFF2-40B4-BE49-F238E27FC236}">
                <a16:creationId xmlns:a16="http://schemas.microsoft.com/office/drawing/2014/main" id="{00E6869A-C258-45E9-AF59-702E0183A3A5}"/>
              </a:ext>
            </a:extLst>
          </p:cNvPr>
          <p:cNvGraphicFramePr/>
          <p:nvPr>
            <p:extLst>
              <p:ext uri="{D42A27DB-BD31-4B8C-83A1-F6EECF244321}">
                <p14:modId xmlns:p14="http://schemas.microsoft.com/office/powerpoint/2010/main" val="69772493"/>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24807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8"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9"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40"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41"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42"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43"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1BE8755A-82BB-422A-A8D2-05F1DE55560D}"/>
              </a:ext>
            </a:extLst>
          </p:cNvPr>
          <p:cNvSpPr>
            <a:spLocks noGrp="1"/>
          </p:cNvSpPr>
          <p:nvPr>
            <p:ph type="title"/>
          </p:nvPr>
        </p:nvSpPr>
        <p:spPr>
          <a:xfrm>
            <a:off x="401265" y="685800"/>
            <a:ext cx="2085203" cy="5105400"/>
          </a:xfrm>
        </p:spPr>
        <p:txBody>
          <a:bodyPr>
            <a:normAutofit/>
          </a:bodyPr>
          <a:lstStyle/>
          <a:p>
            <a:r>
              <a:rPr lang="en-US" sz="3500" b="1" dirty="0">
                <a:solidFill>
                  <a:srgbClr val="FFFFFF"/>
                </a:solidFill>
              </a:rPr>
              <a:t>A SYSTEMIC ISSUE WITH HUGE IMPACT- WE Need A SYSTEM’S SOLUTION</a:t>
            </a:r>
          </a:p>
        </p:txBody>
      </p:sp>
      <p:graphicFrame>
        <p:nvGraphicFramePr>
          <p:cNvPr id="44" name="Content Placeholder 2">
            <a:extLst>
              <a:ext uri="{FF2B5EF4-FFF2-40B4-BE49-F238E27FC236}">
                <a16:creationId xmlns:a16="http://schemas.microsoft.com/office/drawing/2014/main" id="{E8EAD915-2768-47EF-9DE9-64E7D59CC1EF}"/>
              </a:ext>
            </a:extLst>
          </p:cNvPr>
          <p:cNvGraphicFramePr>
            <a:graphicFrameLocks noGrp="1"/>
          </p:cNvGraphicFramePr>
          <p:nvPr>
            <p:ph idx="1"/>
            <p:extLst>
              <p:ext uri="{D42A27DB-BD31-4B8C-83A1-F6EECF244321}">
                <p14:modId xmlns:p14="http://schemas.microsoft.com/office/powerpoint/2010/main" val="542019100"/>
              </p:ext>
            </p:extLst>
          </p:nvPr>
        </p:nvGraphicFramePr>
        <p:xfrm>
          <a:off x="3757612" y="685800"/>
          <a:ext cx="4869656"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0868318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2CBF9A9-EB48-4B0B-B2CA-98FA5DFAD984}"/>
              </a:ext>
            </a:extLst>
          </p:cNvPr>
          <p:cNvSpPr>
            <a:spLocks noGrp="1"/>
          </p:cNvSpPr>
          <p:nvPr>
            <p:ph type="title"/>
          </p:nvPr>
        </p:nvSpPr>
        <p:spPr>
          <a:xfrm>
            <a:off x="482600" y="1698171"/>
            <a:ext cx="2971546" cy="4516360"/>
          </a:xfrm>
        </p:spPr>
        <p:txBody>
          <a:bodyPr anchor="t">
            <a:normAutofit/>
          </a:bodyPr>
          <a:lstStyle/>
          <a:p>
            <a:r>
              <a:rPr lang="en-US" sz="3100" b="1"/>
              <a:t>ORGANIZATIONAL COMMITMENT TO ENHANCE   PHYSICIAN WELLBEING</a:t>
            </a:r>
          </a:p>
        </p:txBody>
      </p:sp>
      <p:sp>
        <p:nvSpPr>
          <p:cNvPr id="21" name="Rectangle 20">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25642" y="741074"/>
            <a:ext cx="687472" cy="51560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12651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826041" y="-81546"/>
            <a:ext cx="1827638" cy="1032742"/>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Rectangle 26">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909679" y="502817"/>
            <a:ext cx="645368" cy="484026"/>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F1A3B56C-55CF-4A43-ACE3-840545899BFE}"/>
              </a:ext>
            </a:extLst>
          </p:cNvPr>
          <p:cNvSpPr>
            <a:spLocks noGrp="1"/>
          </p:cNvSpPr>
          <p:nvPr>
            <p:ph idx="1"/>
          </p:nvPr>
        </p:nvSpPr>
        <p:spPr>
          <a:xfrm>
            <a:off x="3581400" y="1720605"/>
            <a:ext cx="4858884" cy="4516361"/>
          </a:xfrm>
        </p:spPr>
        <p:txBody>
          <a:bodyPr>
            <a:normAutofit/>
          </a:bodyPr>
          <a:lstStyle/>
          <a:p>
            <a:r>
              <a:rPr lang="en-US" sz="2000" b="1" dirty="0"/>
              <a:t> Establish a Chief Wellness Officer with enough authority and expertise  and resources to make changes</a:t>
            </a:r>
          </a:p>
          <a:p>
            <a:r>
              <a:rPr lang="en-US" sz="2000" b="1" dirty="0"/>
              <a:t>Measure Physician Well being periodically</a:t>
            </a:r>
          </a:p>
          <a:p>
            <a:r>
              <a:rPr lang="en-US" sz="2000" b="1" dirty="0"/>
              <a:t>Share accountability across leadership team</a:t>
            </a:r>
          </a:p>
          <a:p>
            <a:r>
              <a:rPr lang="en-US" sz="2000" b="1" dirty="0"/>
              <a:t> Solicit ideas from everyone</a:t>
            </a:r>
          </a:p>
          <a:p>
            <a:r>
              <a:rPr lang="en-US" sz="2000" b="1" dirty="0"/>
              <a:t>Enhance access to counseling</a:t>
            </a:r>
          </a:p>
          <a:p>
            <a:r>
              <a:rPr lang="en-US" sz="2000" b="1" dirty="0"/>
              <a:t>Natl </a:t>
            </a:r>
            <a:r>
              <a:rPr lang="en-US" sz="2000" b="1" dirty="0" err="1"/>
              <a:t>Acad.Med</a:t>
            </a:r>
            <a:r>
              <a:rPr lang="en-US" sz="2000" b="1" dirty="0"/>
              <a:t>. Is collecting organizational changes  that promise to reduce burnout</a:t>
            </a:r>
          </a:p>
        </p:txBody>
      </p:sp>
      <p:sp>
        <p:nvSpPr>
          <p:cNvPr id="29" name="Isosceles Triangle 28">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6567" y="6115501"/>
            <a:ext cx="1120885"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Isosceles Triangle 30">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75472" y="6453143"/>
            <a:ext cx="611178"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76532676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C43C2-D2A2-4CD0-B840-76BF53B76333}"/>
              </a:ext>
            </a:extLst>
          </p:cNvPr>
          <p:cNvSpPr>
            <a:spLocks noGrp="1"/>
          </p:cNvSpPr>
          <p:nvPr>
            <p:ph type="title"/>
          </p:nvPr>
        </p:nvSpPr>
        <p:spPr>
          <a:xfrm>
            <a:off x="840699" y="687480"/>
            <a:ext cx="5605629" cy="994172"/>
          </a:xfrm>
        </p:spPr>
        <p:txBody>
          <a:bodyPr>
            <a:normAutofit fontScale="90000"/>
          </a:bodyPr>
          <a:lstStyle/>
          <a:p>
            <a:pPr algn="ctr"/>
            <a:r>
              <a:rPr lang="en-US" sz="3300" b="1" dirty="0"/>
              <a:t>Organizational Commitment to Physician Well Being</a:t>
            </a:r>
          </a:p>
        </p:txBody>
      </p:sp>
      <p:sp>
        <p:nvSpPr>
          <p:cNvPr id="3" name="Content Placeholder 2">
            <a:extLst>
              <a:ext uri="{FF2B5EF4-FFF2-40B4-BE49-F238E27FC236}">
                <a16:creationId xmlns:a16="http://schemas.microsoft.com/office/drawing/2014/main" id="{0715CA66-5914-46A8-8654-AC2108AAD13C}"/>
              </a:ext>
            </a:extLst>
          </p:cNvPr>
          <p:cNvSpPr>
            <a:spLocks noGrp="1"/>
          </p:cNvSpPr>
          <p:nvPr>
            <p:ph idx="1"/>
          </p:nvPr>
        </p:nvSpPr>
        <p:spPr>
          <a:xfrm>
            <a:off x="852321" y="2227943"/>
            <a:ext cx="5033221" cy="3788227"/>
          </a:xfrm>
        </p:spPr>
        <p:txBody>
          <a:bodyPr anchor="ctr">
            <a:normAutofit/>
          </a:bodyPr>
          <a:lstStyle/>
          <a:p>
            <a:r>
              <a:rPr lang="en-US" sz="2100" dirty="0"/>
              <a:t>Encourage physicians to take enough time off to recoup  and maintain healthy work- life balance</a:t>
            </a:r>
          </a:p>
          <a:p>
            <a:r>
              <a:rPr lang="en-US" sz="2100" dirty="0"/>
              <a:t>Ask supervisors to check on  physicians wellbeing personally and encourage use of stress scales</a:t>
            </a:r>
          </a:p>
          <a:p>
            <a:r>
              <a:rPr lang="en-US" sz="2100" dirty="0"/>
              <a:t>Enable a “ mental health day” off                      if a person feels they need one</a:t>
            </a:r>
          </a:p>
          <a:p>
            <a:r>
              <a:rPr lang="en-US" sz="2100" dirty="0"/>
              <a:t>Foster physician discussion groups to enhance group cohesiveness and sense of belonging</a:t>
            </a:r>
          </a:p>
          <a:p>
            <a:endParaRPr lang="en-US" sz="2100" dirty="0"/>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Graphic 6" descr="Doctor">
            <a:extLst>
              <a:ext uri="{FF2B5EF4-FFF2-40B4-BE49-F238E27FC236}">
                <a16:creationId xmlns:a16="http://schemas.microsoft.com/office/drawing/2014/main" id="{A4281A22-4348-4D53-8384-1984936E13B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24964" y="2865141"/>
            <a:ext cx="1143455" cy="1143455"/>
          </a:xfrm>
          <a:prstGeom prst="rect">
            <a:avLst/>
          </a:prstGeom>
        </p:spPr>
      </p:pic>
    </p:spTree>
    <p:extLst>
      <p:ext uri="{BB962C8B-B14F-4D97-AF65-F5344CB8AC3E}">
        <p14:creationId xmlns:p14="http://schemas.microsoft.com/office/powerpoint/2010/main" val="167778943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DBEE9-C2E8-4CF3-A196-436F54A9FC81}"/>
              </a:ext>
            </a:extLst>
          </p:cNvPr>
          <p:cNvSpPr>
            <a:spLocks noGrp="1"/>
          </p:cNvSpPr>
          <p:nvPr>
            <p:ph type="title"/>
          </p:nvPr>
        </p:nvSpPr>
        <p:spPr>
          <a:xfrm>
            <a:off x="1143000" y="698497"/>
            <a:ext cx="5605629" cy="994172"/>
          </a:xfrm>
        </p:spPr>
        <p:txBody>
          <a:bodyPr>
            <a:normAutofit/>
          </a:bodyPr>
          <a:lstStyle/>
          <a:p>
            <a:pPr algn="ctr"/>
            <a:r>
              <a:rPr lang="en-US" sz="3000" b="1" dirty="0"/>
              <a:t>MAYO CLINIC INNOVATIONS TO ADDRESS ISOLATION</a:t>
            </a:r>
          </a:p>
        </p:txBody>
      </p:sp>
      <p:sp>
        <p:nvSpPr>
          <p:cNvPr id="3" name="Content Placeholder 2">
            <a:extLst>
              <a:ext uri="{FF2B5EF4-FFF2-40B4-BE49-F238E27FC236}">
                <a16:creationId xmlns:a16="http://schemas.microsoft.com/office/drawing/2014/main" id="{B09D2703-25DA-4325-B186-D3200D37E707}"/>
              </a:ext>
            </a:extLst>
          </p:cNvPr>
          <p:cNvSpPr>
            <a:spLocks noGrp="1"/>
          </p:cNvSpPr>
          <p:nvPr>
            <p:ph idx="1"/>
          </p:nvPr>
        </p:nvSpPr>
        <p:spPr>
          <a:xfrm>
            <a:off x="852321" y="1600200"/>
            <a:ext cx="5033221" cy="4952999"/>
          </a:xfrm>
        </p:spPr>
        <p:txBody>
          <a:bodyPr anchor="ctr">
            <a:normAutofit/>
          </a:bodyPr>
          <a:lstStyle/>
          <a:p>
            <a:r>
              <a:rPr lang="en-US" sz="2400" b="1" dirty="0"/>
              <a:t>Doctors now have less time to interact</a:t>
            </a:r>
          </a:p>
          <a:p>
            <a:r>
              <a:rPr lang="en-US" sz="2400" b="1" dirty="0"/>
              <a:t>Physicians given choice of one hour off for whatever they wanted to do or Use time to meet with colleagues</a:t>
            </a:r>
          </a:p>
          <a:p>
            <a:r>
              <a:rPr lang="en-US" sz="2400" b="1" dirty="0"/>
              <a:t>Those who used time to meet with colleagues  had reduction in burnout symptoms and improvement in their sense of purpose and meaning in work</a:t>
            </a:r>
          </a:p>
          <a:p>
            <a:r>
              <a:rPr lang="en-US" sz="2400" b="1" dirty="0"/>
              <a:t>Just  working less does not increase resilience- </a:t>
            </a:r>
          </a:p>
          <a:p>
            <a:r>
              <a:rPr lang="en-US" sz="2400" b="1" dirty="0"/>
              <a:t>PAYING FOR STAFF DINNER</a:t>
            </a: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Graphic 6" descr="Doctor">
            <a:extLst>
              <a:ext uri="{FF2B5EF4-FFF2-40B4-BE49-F238E27FC236}">
                <a16:creationId xmlns:a16="http://schemas.microsoft.com/office/drawing/2014/main" id="{2A232D8C-850E-404A-98C0-A6D0168680B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24964" y="2865141"/>
            <a:ext cx="1143455" cy="1143455"/>
          </a:xfrm>
          <a:prstGeom prst="rect">
            <a:avLst/>
          </a:prstGeom>
        </p:spPr>
      </p:pic>
    </p:spTree>
    <p:extLst>
      <p:ext uri="{BB962C8B-B14F-4D97-AF65-F5344CB8AC3E}">
        <p14:creationId xmlns:p14="http://schemas.microsoft.com/office/powerpoint/2010/main" val="381311104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3CDB30C-1F82-41E6-A067-831D6E891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 y="0"/>
            <a:ext cx="9143772"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DDA86DD-F997-4F66-A87C-5B58AB6D1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541782"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241B827-437E-40A3-A732-669230D6A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1826" y="891540"/>
            <a:ext cx="8242174"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A66640-3098-4D92-9FE5-17CD8DB3756B}"/>
              </a:ext>
            </a:extLst>
          </p:cNvPr>
          <p:cNvSpPr>
            <a:spLocks noGrp="1"/>
          </p:cNvSpPr>
          <p:nvPr>
            <p:ph type="title"/>
          </p:nvPr>
        </p:nvSpPr>
        <p:spPr>
          <a:xfrm>
            <a:off x="1142988" y="1054121"/>
            <a:ext cx="7098848" cy="1184111"/>
          </a:xfrm>
        </p:spPr>
        <p:txBody>
          <a:bodyPr>
            <a:normAutofit fontScale="90000"/>
          </a:bodyPr>
          <a:lstStyle/>
          <a:p>
            <a:pPr algn="ctr"/>
            <a:r>
              <a:rPr lang="en-US" sz="4100" dirty="0"/>
              <a:t>  #10- Institutional Change Due to Physician Activism</a:t>
            </a:r>
          </a:p>
        </p:txBody>
      </p:sp>
      <p:sp>
        <p:nvSpPr>
          <p:cNvPr id="3" name="Content Placeholder 2">
            <a:extLst>
              <a:ext uri="{FF2B5EF4-FFF2-40B4-BE49-F238E27FC236}">
                <a16:creationId xmlns:a16="http://schemas.microsoft.com/office/drawing/2014/main" id="{E514D6E2-EB09-4AB1-9FDF-604C557E7FB3}"/>
              </a:ext>
            </a:extLst>
          </p:cNvPr>
          <p:cNvSpPr>
            <a:spLocks noGrp="1"/>
          </p:cNvSpPr>
          <p:nvPr>
            <p:ph idx="1"/>
          </p:nvPr>
        </p:nvSpPr>
        <p:spPr>
          <a:xfrm>
            <a:off x="1143000" y="2399099"/>
            <a:ext cx="7099173" cy="3400969"/>
          </a:xfrm>
        </p:spPr>
        <p:txBody>
          <a:bodyPr>
            <a:normAutofit/>
          </a:bodyPr>
          <a:lstStyle/>
          <a:p>
            <a:r>
              <a:rPr lang="en-US" sz="1800" b="1" dirty="0"/>
              <a:t>The American Board of Psychiatry and Neurology (ABPN) and other Boards imposed onerous Maintenance of  Certification demands controlling CME and Certification</a:t>
            </a:r>
          </a:p>
          <a:p>
            <a:r>
              <a:rPr lang="en-US" sz="1800" b="1" dirty="0"/>
              <a:t>These imposed high costs and   demands on  overly busy physicians already overwhelmed with other practice changes. Loss of faith in the Boards- Anger- Action</a:t>
            </a:r>
          </a:p>
          <a:p>
            <a:r>
              <a:rPr lang="en-US" sz="1800" b="1" dirty="0"/>
              <a:t> Opposition against the Boards was organized, and members pressed the  APA to demand change</a:t>
            </a:r>
          </a:p>
          <a:p>
            <a:r>
              <a:rPr lang="en-US" sz="1800" b="1" dirty="0"/>
              <a:t>A national Commission Investigated,-Found Serious Faults in the Boards and Major changes were  made </a:t>
            </a:r>
          </a:p>
          <a:p>
            <a:r>
              <a:rPr lang="en-US" sz="1800" b="1" dirty="0"/>
              <a:t>The New  “Article Assessment Pathway”  Instead of  Exams</a:t>
            </a:r>
          </a:p>
        </p:txBody>
      </p:sp>
    </p:spTree>
    <p:extLst>
      <p:ext uri="{BB962C8B-B14F-4D97-AF65-F5344CB8AC3E}">
        <p14:creationId xmlns:p14="http://schemas.microsoft.com/office/powerpoint/2010/main" val="171907618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4DBCB-BDBE-478F-8831-0C252B52E75D}"/>
              </a:ext>
            </a:extLst>
          </p:cNvPr>
          <p:cNvSpPr>
            <a:spLocks noGrp="1"/>
          </p:cNvSpPr>
          <p:nvPr>
            <p:ph type="title"/>
          </p:nvPr>
        </p:nvSpPr>
        <p:spPr>
          <a:xfrm>
            <a:off x="1435101" y="365125"/>
            <a:ext cx="7080249" cy="1325563"/>
          </a:xfrm>
        </p:spPr>
        <p:txBody>
          <a:bodyPr>
            <a:normAutofit/>
          </a:bodyPr>
          <a:lstStyle/>
          <a:p>
            <a:r>
              <a:rPr lang="en-US" sz="4300" dirty="0"/>
              <a:t>AMA PHYSICIAN INNOVATION NETWORK</a:t>
            </a:r>
          </a:p>
        </p:txBody>
      </p:sp>
      <p:sp>
        <p:nvSpPr>
          <p:cNvPr id="10" name="Rectangle 9">
            <a:extLst>
              <a:ext uri="{FF2B5EF4-FFF2-40B4-BE49-F238E27FC236}">
                <a16:creationId xmlns:a16="http://schemas.microsoft.com/office/drawing/2014/main" id="{5DD103AA-7536-490B-973F-73CA63A7E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508938" y="-4508938"/>
            <a:ext cx="126124" cy="9144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7" name="Graphic 6" descr="Doctor">
            <a:extLst>
              <a:ext uri="{FF2B5EF4-FFF2-40B4-BE49-F238E27FC236}">
                <a16:creationId xmlns:a16="http://schemas.microsoft.com/office/drawing/2014/main" id="{3D7FF6E9-0AB3-4A34-8B39-092C9ECFC72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8650" y="685006"/>
            <a:ext cx="685800" cy="685800"/>
          </a:xfrm>
          <a:prstGeom prst="rect">
            <a:avLst/>
          </a:prstGeom>
        </p:spPr>
      </p:pic>
      <p:sp>
        <p:nvSpPr>
          <p:cNvPr id="3" name="Content Placeholder 2">
            <a:extLst>
              <a:ext uri="{FF2B5EF4-FFF2-40B4-BE49-F238E27FC236}">
                <a16:creationId xmlns:a16="http://schemas.microsoft.com/office/drawing/2014/main" id="{989D1F7F-9945-47B1-9D6D-6F65A88DB629}"/>
              </a:ext>
            </a:extLst>
          </p:cNvPr>
          <p:cNvSpPr>
            <a:spLocks noGrp="1"/>
          </p:cNvSpPr>
          <p:nvPr>
            <p:ph idx="1"/>
          </p:nvPr>
        </p:nvSpPr>
        <p:spPr>
          <a:xfrm>
            <a:off x="628650" y="1825625"/>
            <a:ext cx="7886700" cy="4351338"/>
          </a:xfrm>
        </p:spPr>
        <p:txBody>
          <a:bodyPr>
            <a:normAutofit/>
          </a:bodyPr>
          <a:lstStyle/>
          <a:p>
            <a:r>
              <a:rPr lang="en-US" dirty="0"/>
              <a:t> Moving Digital Medicine forward in post pandemic world</a:t>
            </a:r>
          </a:p>
          <a:p>
            <a:r>
              <a:rPr lang="en-US" dirty="0"/>
              <a:t>Ensure the clinical voice is integrated into design and development of digital health solutions</a:t>
            </a:r>
          </a:p>
          <a:p>
            <a:r>
              <a:rPr lang="en-US" dirty="0"/>
              <a:t> GO TO AMA WEBSITE FOR INFORMATION ON BURN OUT PROGRAMS</a:t>
            </a:r>
          </a:p>
        </p:txBody>
      </p:sp>
    </p:spTree>
    <p:extLst>
      <p:ext uri="{BB962C8B-B14F-4D97-AF65-F5344CB8AC3E}">
        <p14:creationId xmlns:p14="http://schemas.microsoft.com/office/powerpoint/2010/main" val="316930892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7A57295-2710-4920-B99A-4D1FA03A62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8067929-4D33-4306-9E2F-67C49CDDB5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0050" y="465745"/>
            <a:ext cx="8343900" cy="5639435"/>
          </a:xfrm>
          <a:prstGeom prst="rect">
            <a:avLst/>
          </a:prstGeom>
          <a:solidFill>
            <a:schemeClr val="tx1">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A257E8-F4C0-4E83-896C-FE7DBFA49A57}"/>
              </a:ext>
            </a:extLst>
          </p:cNvPr>
          <p:cNvSpPr>
            <a:spLocks noGrp="1"/>
          </p:cNvSpPr>
          <p:nvPr>
            <p:ph type="title"/>
          </p:nvPr>
        </p:nvSpPr>
        <p:spPr>
          <a:xfrm>
            <a:off x="628650" y="894027"/>
            <a:ext cx="2620771" cy="4782873"/>
          </a:xfrm>
        </p:spPr>
        <p:txBody>
          <a:bodyPr>
            <a:normAutofit/>
          </a:bodyPr>
          <a:lstStyle/>
          <a:p>
            <a:pPr algn="r"/>
            <a:r>
              <a:rPr lang="en-US" sz="4100">
                <a:solidFill>
                  <a:schemeClr val="bg1"/>
                </a:solidFill>
              </a:rPr>
              <a:t>We Can Impact Insurance Companies	</a:t>
            </a:r>
          </a:p>
        </p:txBody>
      </p:sp>
      <p:cxnSp>
        <p:nvCxnSpPr>
          <p:cNvPr id="12" name="Straight Connector 11">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ED9F757-2507-4BB6-A79D-FA253A194D7A}"/>
              </a:ext>
            </a:extLst>
          </p:cNvPr>
          <p:cNvSpPr>
            <a:spLocks noGrp="1"/>
          </p:cNvSpPr>
          <p:nvPr>
            <p:ph idx="1"/>
          </p:nvPr>
        </p:nvSpPr>
        <p:spPr>
          <a:xfrm>
            <a:off x="3732024" y="894027"/>
            <a:ext cx="4783326" cy="4782873"/>
          </a:xfrm>
        </p:spPr>
        <p:txBody>
          <a:bodyPr anchor="ctr">
            <a:normAutofit/>
          </a:bodyPr>
          <a:lstStyle/>
          <a:p>
            <a:r>
              <a:rPr lang="en-US" sz="2100" b="1" dirty="0">
                <a:solidFill>
                  <a:schemeClr val="bg1"/>
                </a:solidFill>
              </a:rPr>
              <a:t>Blue Cross Blue Shield was forced to increase approvals for mental healthcare after state societies sued and showed BCBS was  not following professional guidelines</a:t>
            </a:r>
          </a:p>
          <a:p>
            <a:r>
              <a:rPr lang="en-US" sz="2100" b="1" dirty="0">
                <a:solidFill>
                  <a:schemeClr val="bg1"/>
                </a:solidFill>
              </a:rPr>
              <a:t>Recently United HealthCare forced  after a lawsuit to approve 67,000 cases  of medical care it had denied , The Court  ruled UHC had to follow professional  society guidelines not its own internal  guidelines for medical necessity</a:t>
            </a:r>
          </a:p>
          <a:p>
            <a:r>
              <a:rPr lang="en-US" sz="2100" b="1" dirty="0">
                <a:solidFill>
                  <a:schemeClr val="bg1"/>
                </a:solidFill>
              </a:rPr>
              <a:t>We can be effective agents of change.</a:t>
            </a:r>
          </a:p>
        </p:txBody>
      </p:sp>
    </p:spTree>
    <p:extLst>
      <p:ext uri="{BB962C8B-B14F-4D97-AF65-F5344CB8AC3E}">
        <p14:creationId xmlns:p14="http://schemas.microsoft.com/office/powerpoint/2010/main" val="1524067378"/>
      </p:ext>
    </p:extLst>
  </p:cSld>
  <p:clrMapOvr>
    <a:overrideClrMapping bg1="dk1" tx1="lt1" bg2="dk2" tx2="lt2" accent1="accent1" accent2="accent2" accent3="accent3" accent4="accent4" accent5="accent5" accent6="accent6" hlink="hlink" folHlink="folHlink"/>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D7821C-670F-4698-9FE2-5550F3425EB1}"/>
              </a:ext>
            </a:extLst>
          </p:cNvPr>
          <p:cNvSpPr>
            <a:spLocks noGrp="1"/>
          </p:cNvSpPr>
          <p:nvPr>
            <p:ph type="title"/>
          </p:nvPr>
        </p:nvSpPr>
        <p:spPr>
          <a:xfrm>
            <a:off x="963930" y="1050595"/>
            <a:ext cx="6056111" cy="1618489"/>
          </a:xfrm>
        </p:spPr>
        <p:txBody>
          <a:bodyPr anchor="ctr">
            <a:normAutofit/>
          </a:bodyPr>
          <a:lstStyle/>
          <a:p>
            <a:r>
              <a:rPr lang="en-US" dirty="0"/>
              <a:t>#11 Take Part In Professional Societies</a:t>
            </a:r>
          </a:p>
        </p:txBody>
      </p:sp>
      <p:sp>
        <p:nvSpPr>
          <p:cNvPr id="3" name="Content Placeholder 2">
            <a:extLst>
              <a:ext uri="{FF2B5EF4-FFF2-40B4-BE49-F238E27FC236}">
                <a16:creationId xmlns:a16="http://schemas.microsoft.com/office/drawing/2014/main" id="{FB9DB072-08B7-43E0-8E6E-9123FA1416AB}"/>
              </a:ext>
            </a:extLst>
          </p:cNvPr>
          <p:cNvSpPr>
            <a:spLocks noGrp="1"/>
          </p:cNvSpPr>
          <p:nvPr>
            <p:ph idx="1"/>
          </p:nvPr>
        </p:nvSpPr>
        <p:spPr>
          <a:xfrm>
            <a:off x="963930" y="2969469"/>
            <a:ext cx="6056111" cy="2800395"/>
          </a:xfrm>
        </p:spPr>
        <p:txBody>
          <a:bodyPr anchor="t">
            <a:noAutofit/>
          </a:bodyPr>
          <a:lstStyle/>
          <a:p>
            <a:r>
              <a:rPr lang="en-US" sz="2000" b="1" dirty="0"/>
              <a:t>Professional Societies ( ASIM, APA, ACOG ACS)  provide opportunities for socialization and effective lobbying</a:t>
            </a:r>
          </a:p>
          <a:p>
            <a:r>
              <a:rPr lang="en-US" sz="2000" b="1" dirty="0"/>
              <a:t>Florida Medical Assn and County Medical Societies offer a variety of benefits as well as  opportunities to meet other doctors and share common grievances.</a:t>
            </a:r>
          </a:p>
          <a:p>
            <a:r>
              <a:rPr lang="en-US" sz="2000" b="1" dirty="0"/>
              <a:t>Professional Societies  can lobby state legislature which Universities cant do </a:t>
            </a:r>
          </a:p>
          <a:p>
            <a:r>
              <a:rPr lang="en-US" sz="2000" b="1" dirty="0"/>
              <a:t>Your voice matters</a:t>
            </a:r>
          </a:p>
        </p:txBody>
      </p:sp>
    </p:spTree>
    <p:extLst>
      <p:ext uri="{BB962C8B-B14F-4D97-AF65-F5344CB8AC3E}">
        <p14:creationId xmlns:p14="http://schemas.microsoft.com/office/powerpoint/2010/main" val="170544596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7515D20E-1AB7-4E74-9236-2B72B63D6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F7E46E-084E-43A5-8DC4-C2605D5E6FA8}"/>
              </a:ext>
            </a:extLst>
          </p:cNvPr>
          <p:cNvSpPr>
            <a:spLocks noGrp="1"/>
          </p:cNvSpPr>
          <p:nvPr>
            <p:ph type="title"/>
          </p:nvPr>
        </p:nvSpPr>
        <p:spPr>
          <a:xfrm>
            <a:off x="783771" y="1336329"/>
            <a:ext cx="2919549" cy="4382588"/>
          </a:xfrm>
        </p:spPr>
        <p:txBody>
          <a:bodyPr anchor="ctr">
            <a:normAutofit/>
          </a:bodyPr>
          <a:lstStyle/>
          <a:p>
            <a:r>
              <a:rPr lang="en-US" sz="3600"/>
              <a:t>Coping with Organizational Structure and Change</a:t>
            </a:r>
          </a:p>
        </p:txBody>
      </p:sp>
      <p:grpSp>
        <p:nvGrpSpPr>
          <p:cNvPr id="16" name="Group 9">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3163461"/>
            <a:ext cx="548639" cy="673460"/>
            <a:chOff x="3940602" y="308034"/>
            <a:chExt cx="2116791" cy="3428999"/>
          </a:xfrm>
          <a:solidFill>
            <a:schemeClr val="accent4"/>
          </a:solidFill>
        </p:grpSpPr>
        <p:sp>
          <p:nvSpPr>
            <p:cNvPr id="11" name="Rectangle 10">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982976"/>
            <a:ext cx="4507025" cy="512063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628A4A9-36C1-4EC2-9259-2C70AA6C048B}"/>
              </a:ext>
            </a:extLst>
          </p:cNvPr>
          <p:cNvSpPr>
            <a:spLocks noGrp="1"/>
          </p:cNvSpPr>
          <p:nvPr>
            <p:ph idx="1"/>
          </p:nvPr>
        </p:nvSpPr>
        <p:spPr>
          <a:xfrm>
            <a:off x="4572000" y="229222"/>
            <a:ext cx="3945636" cy="5874389"/>
          </a:xfrm>
        </p:spPr>
        <p:txBody>
          <a:bodyPr anchor="ctr">
            <a:normAutofit/>
          </a:bodyPr>
          <a:lstStyle/>
          <a:p>
            <a:r>
              <a:rPr lang="en-US" sz="2400" dirty="0"/>
              <a:t>The single most powerful predictor of burnout of physicians in an HMO was low sense of control over their environment ( Southwick JAMA psych. 07/2018) </a:t>
            </a:r>
          </a:p>
          <a:p>
            <a:r>
              <a:rPr lang="en-US" sz="2400" dirty="0"/>
              <a:t>The Toyota Distributive Leadership Model encourages physicians to take active part in the systems in which they work</a:t>
            </a:r>
          </a:p>
          <a:p>
            <a:r>
              <a:rPr lang="en-US" sz="2400" dirty="0"/>
              <a:t>Avoid passivity- find a way to work for change in yourself and your job</a:t>
            </a:r>
          </a:p>
          <a:p>
            <a:endParaRPr lang="en-US" sz="1700" dirty="0"/>
          </a:p>
        </p:txBody>
      </p:sp>
    </p:spTree>
    <p:extLst>
      <p:ext uri="{BB962C8B-B14F-4D97-AF65-F5344CB8AC3E}">
        <p14:creationId xmlns:p14="http://schemas.microsoft.com/office/powerpoint/2010/main" val="143884392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451BD1-D31A-4D39-BB8C-6736E52E41B6}"/>
              </a:ext>
            </a:extLst>
          </p:cNvPr>
          <p:cNvSpPr>
            <a:spLocks noGrp="1"/>
          </p:cNvSpPr>
          <p:nvPr>
            <p:ph type="title"/>
          </p:nvPr>
        </p:nvSpPr>
        <p:spPr>
          <a:xfrm>
            <a:off x="483798" y="1463040"/>
            <a:ext cx="2847230" cy="2690949"/>
          </a:xfrm>
        </p:spPr>
        <p:txBody>
          <a:bodyPr anchor="t">
            <a:normAutofit/>
          </a:bodyPr>
          <a:lstStyle/>
          <a:p>
            <a:r>
              <a:rPr lang="en-US" sz="4200" b="1"/>
              <a:t>- #12 When to Get Professional Help</a:t>
            </a:r>
          </a:p>
        </p:txBody>
      </p:sp>
      <p:grpSp>
        <p:nvGrpSpPr>
          <p:cNvPr id="49" name="Group 48">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250" y="4415246"/>
            <a:ext cx="8986749" cy="2087795"/>
            <a:chOff x="143163" y="5763486"/>
            <a:chExt cx="11982332" cy="739555"/>
          </a:xfrm>
        </p:grpSpPr>
        <p:sp>
          <p:nvSpPr>
            <p:cNvPr id="79" name="Rectangle 49">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Connector 50">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53" name="Rectangle 52">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0279" y="587829"/>
            <a:ext cx="4878975"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2410990-BDAD-4C0B-AE6B-0FCC4250F549}"/>
              </a:ext>
            </a:extLst>
          </p:cNvPr>
          <p:cNvSpPr>
            <a:spLocks noGrp="1"/>
          </p:cNvSpPr>
          <p:nvPr>
            <p:ph idx="1"/>
          </p:nvPr>
        </p:nvSpPr>
        <p:spPr>
          <a:xfrm>
            <a:off x="4242163" y="228600"/>
            <a:ext cx="4156790" cy="6041571"/>
          </a:xfrm>
        </p:spPr>
        <p:txBody>
          <a:bodyPr anchor="t">
            <a:normAutofit/>
          </a:bodyPr>
          <a:lstStyle/>
          <a:p>
            <a:r>
              <a:rPr lang="en-US" sz="2000" b="1" dirty="0"/>
              <a:t>If you know you should exercise, diet, reduce  stress and don’t do it</a:t>
            </a:r>
          </a:p>
          <a:p>
            <a:r>
              <a:rPr lang="en-US" sz="2000" b="1" dirty="0"/>
              <a:t>IF you feel depressed or unusually anxious and feeling alienated</a:t>
            </a:r>
          </a:p>
          <a:p>
            <a:r>
              <a:rPr lang="en-US" sz="2000" b="1" dirty="0"/>
              <a:t>If you have  insomnia that interferes with performance the next day</a:t>
            </a:r>
          </a:p>
          <a:p>
            <a:r>
              <a:rPr lang="en-US" sz="2000" b="1" dirty="0"/>
              <a:t>IF you are angry, irritable, argumentative and feuding with others and hate going to work</a:t>
            </a:r>
          </a:p>
          <a:p>
            <a:r>
              <a:rPr lang="en-US" sz="2000" b="1" dirty="0"/>
              <a:t>IF you spouse says you need it</a:t>
            </a:r>
          </a:p>
          <a:p>
            <a:r>
              <a:rPr lang="en-US" sz="2000" b="1" dirty="0"/>
              <a:t>IF you are drinking too much or self medicating</a:t>
            </a:r>
          </a:p>
          <a:p>
            <a:r>
              <a:rPr lang="en-US" sz="2000" b="1" dirty="0"/>
              <a:t>IF you have suicidal ideation</a:t>
            </a:r>
          </a:p>
          <a:p>
            <a:r>
              <a:rPr lang="en-US" sz="2000" b="1" dirty="0"/>
              <a:t>DON”T GO IT ALONE- THERE  IS NO SHAME IN SEEKING HELP</a:t>
            </a:r>
          </a:p>
        </p:txBody>
      </p:sp>
    </p:spTree>
    <p:extLst>
      <p:ext uri="{BB962C8B-B14F-4D97-AF65-F5344CB8AC3E}">
        <p14:creationId xmlns:p14="http://schemas.microsoft.com/office/powerpoint/2010/main" val="115493666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 </a:t>
            </a:r>
            <a:r>
              <a:rPr lang="en-US" dirty="0"/>
              <a:t>SUGGESTED READING</a:t>
            </a:r>
          </a:p>
        </p:txBody>
      </p:sp>
      <p:sp>
        <p:nvSpPr>
          <p:cNvPr id="3" name="Content Placeholder 2"/>
          <p:cNvSpPr>
            <a:spLocks noGrp="1"/>
          </p:cNvSpPr>
          <p:nvPr>
            <p:ph idx="1"/>
          </p:nvPr>
        </p:nvSpPr>
        <p:spPr/>
        <p:txBody>
          <a:bodyPr>
            <a:normAutofit fontScale="92500" lnSpcReduction="10000"/>
          </a:bodyPr>
          <a:lstStyle/>
          <a:p>
            <a:pPr>
              <a:buFont typeface="Arial" charset="0"/>
              <a:buChar char="•"/>
            </a:pPr>
            <a:r>
              <a:rPr lang="en-US" dirty="0"/>
              <a:t>APA Tool Kit for Well Being,  December 2017</a:t>
            </a:r>
          </a:p>
          <a:p>
            <a:pPr>
              <a:buFont typeface="Arial" charset="0"/>
              <a:buChar char="•"/>
            </a:pPr>
            <a:r>
              <a:rPr lang="en-US" dirty="0"/>
              <a:t>“Behavioral factors in Cardiovascular Disease. Eliot and Buell, Am Heart Journal  Nov. 1980</a:t>
            </a:r>
          </a:p>
          <a:p>
            <a:pPr>
              <a:buFont typeface="Arial" charset="0"/>
              <a:buChar char="•"/>
            </a:pPr>
            <a:r>
              <a:rPr lang="en-US" dirty="0"/>
              <a:t>“Handbook of Stress Medicine” (1998) Ed by Hubbard and Workman,  CRC Press pp17-45, 337-357</a:t>
            </a:r>
          </a:p>
          <a:p>
            <a:pPr>
              <a:buFont typeface="Arial" charset="0"/>
              <a:buChar char="•"/>
            </a:pPr>
            <a:r>
              <a:rPr lang="en-US" dirty="0"/>
              <a:t>“How to Avoid Burning Out,” </a:t>
            </a:r>
            <a:r>
              <a:rPr lang="en-US" dirty="0" err="1"/>
              <a:t>Bohnert</a:t>
            </a:r>
            <a:r>
              <a:rPr lang="en-US" dirty="0"/>
              <a:t>, P et al Current Psychiatry January 2006</a:t>
            </a:r>
          </a:p>
          <a:p>
            <a:pPr>
              <a:buFont typeface="Arial" charset="0"/>
              <a:buChar char="•"/>
            </a:pPr>
            <a:r>
              <a:rPr lang="en-US" dirty="0"/>
              <a:t>“Leaving It at the Office” Norcross and </a:t>
            </a:r>
            <a:r>
              <a:rPr lang="en-US" dirty="0" err="1"/>
              <a:t>Vanderblos</a:t>
            </a:r>
            <a:r>
              <a:rPr lang="en-US" dirty="0"/>
              <a:t>, Guilford Press 2018</a:t>
            </a:r>
          </a:p>
          <a:p>
            <a:pPr>
              <a:buFont typeface="Arial" charset="0"/>
              <a:buChar char="•"/>
            </a:pPr>
            <a:r>
              <a:rPr lang="en-US" dirty="0"/>
              <a:t>“Loss of Sense of Control as a Factor in Burnout,” Southwick, F, JAMA Psychiatry July 2018</a:t>
            </a:r>
          </a:p>
          <a:p>
            <a:pPr>
              <a:buFont typeface="Arial" charset="0"/>
              <a:buChar char="•"/>
            </a:pPr>
            <a:endParaRPr lang="en-US" dirty="0"/>
          </a:p>
          <a:p>
            <a:pPr marL="0" indent="0">
              <a:buNone/>
            </a:pPr>
            <a:endParaRPr lang="en-US" dirty="0"/>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362643667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6958</Words>
  <Application>Microsoft Office PowerPoint</Application>
  <PresentationFormat>On-screen Show (4:3)</PresentationFormat>
  <Paragraphs>581</Paragraphs>
  <Slides>102</Slides>
  <Notes>38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102</vt:i4>
      </vt:variant>
    </vt:vector>
  </HeadingPairs>
  <TitlesOfParts>
    <vt:vector size="107" baseType="lpstr">
      <vt:lpstr>Algerian</vt:lpstr>
      <vt:lpstr>Arial</vt:lpstr>
      <vt:lpstr>Calibri</vt:lpstr>
      <vt:lpstr>Calibri Light</vt:lpstr>
      <vt:lpstr>Office Theme</vt:lpstr>
      <vt:lpstr>The Way Forward: Helping Hippocrates Adapt, Avoid Burnout  and Succeed in  2020  </vt:lpstr>
      <vt:lpstr>Educational Objectives</vt:lpstr>
      <vt:lpstr>A Personal Note</vt:lpstr>
      <vt:lpstr>Another Personal Note  </vt:lpstr>
      <vt:lpstr> A Humbling Realization</vt:lpstr>
      <vt:lpstr>KEEP IN MIND -We  Are Part of the Great History and  Tradition of Medicine- This Defines  Our Core Values and Establishes                   Our Identity </vt:lpstr>
      <vt:lpstr>Hippocratic Oath Then and Now </vt:lpstr>
      <vt:lpstr>A Tectonic Shift– From Private Medical Practice to a Complex HealthCare Delivery System</vt:lpstr>
      <vt:lpstr>A SYSTEMIC ISSUE WITH HUGE IMPACT- WE Need A SYSTEM’S SOLUTION</vt:lpstr>
      <vt:lpstr>No Easy Answers</vt:lpstr>
      <vt:lpstr>BUT THERE ARE WAYS TO IMPROVE YOUR QUALITY OF  WORK AND LIFE</vt:lpstr>
      <vt:lpstr> Major Issues taken Up  today </vt:lpstr>
      <vt:lpstr>THE BIG PICTURE</vt:lpstr>
      <vt:lpstr>The  Spectrum of Stress</vt:lpstr>
      <vt:lpstr>Two USUAL SOURCES OF STRESS</vt:lpstr>
      <vt:lpstr>Five Top External Stressors and Challenge to Cope Transformationally</vt:lpstr>
      <vt:lpstr>Burnout Assessment  </vt:lpstr>
      <vt:lpstr>A Case In Point A Stressed Physician  Dr. K.</vt:lpstr>
      <vt:lpstr>Oldenburg Burnout Scale</vt:lpstr>
      <vt:lpstr>Maslach Burnout Inventory</vt:lpstr>
      <vt:lpstr>  Need for Assessment- The Oldenburg and Maslach Inventory</vt:lpstr>
      <vt:lpstr>FIRST CHALLENGE: FACING THE NEW NORMAL IN HEALTH CARE </vt:lpstr>
      <vt:lpstr>Active Engagement to Address Problems </vt:lpstr>
      <vt:lpstr>MAJOR CHANGE IN DEFINITION OF QUALITY OF CARE</vt:lpstr>
      <vt:lpstr>Doctor K  and Transformational Coping</vt:lpstr>
      <vt:lpstr>Regressive Coping</vt:lpstr>
      <vt:lpstr> Dr. K Returned a few months later as Work Remained Challenging</vt:lpstr>
      <vt:lpstr>A Dificult Patient:  Ms. Jones and   Dr. K </vt:lpstr>
      <vt:lpstr> A Practice Change Was Sought To Deal with Difficult Cases </vt:lpstr>
      <vt:lpstr>The Usual Stresses of Practice are Compoundedby  Other Issues in Academic Medical Centers</vt:lpstr>
      <vt:lpstr>Challenges in Academic Medicine</vt:lpstr>
      <vt:lpstr>Hans Selye Coined the Term Stress</vt:lpstr>
      <vt:lpstr> Chronic Stress Undermines Coping Skills and Leads to Burnout: Selye</vt:lpstr>
      <vt:lpstr>Stress Rating Scales: Holmes Rahe</vt:lpstr>
      <vt:lpstr>Stress can be objectively quantified on the Stress Scale</vt:lpstr>
      <vt:lpstr>The Concept of Psycho-Endocrine Events</vt:lpstr>
      <vt:lpstr>Effects of Chronic Stress-RememberThis </vt:lpstr>
      <vt:lpstr>External Stress Gets Under  Your skin and fosters Internal Stress</vt:lpstr>
      <vt:lpstr>Internal Sources Of Stress </vt:lpstr>
      <vt:lpstr>The Physician’s Personality Traits</vt:lpstr>
      <vt:lpstr>What We Expect  of Ourselves (Ego-Ideals)  Makes Us Great But Also Hurt Us</vt:lpstr>
      <vt:lpstr>Realistic and Unrealistic Expectations of Work</vt:lpstr>
      <vt:lpstr>Personality Traits  of Hardiness- </vt:lpstr>
      <vt:lpstr>Personality Counts: Traits to Foster in Ourselves</vt:lpstr>
      <vt:lpstr> Assigning Meaning</vt:lpstr>
      <vt:lpstr>COVID -COVID</vt:lpstr>
      <vt:lpstr> Our Work as Physicians Now Takes Place In Our Society which  has been Disrupted by  COVID 19 and Social Upheaval.  Practice Stress is Magnified</vt:lpstr>
      <vt:lpstr> COVID Symbolizes PLAGUE And Causes Pandemic Terror</vt:lpstr>
      <vt:lpstr>Existential Maturity and the Realistic  Awareness of Death</vt:lpstr>
      <vt:lpstr>  Over 250,000 Deaths, with  the Loss of Friends and Loved Ones, Stirs up Death Anxiety and Mental Distress. This creates more stress while we confront a social crisis--</vt:lpstr>
      <vt:lpstr> The Cadaver and The Dying Patient We Learned to Repress Emotions</vt:lpstr>
      <vt:lpstr>Thinking about Death Anxiety</vt:lpstr>
      <vt:lpstr>Reported  COVID Impacts on Medical and Psychiatric Practices-Palm Beach County M.S. and  CMA And Physicians Foundation  </vt:lpstr>
      <vt:lpstr> Physician Stressed by COVID 19</vt:lpstr>
      <vt:lpstr>We are in an Abnormal “New Normal”- But What Comes Next?</vt:lpstr>
      <vt:lpstr>FRONTLINE DOCTORS ARE UNDER EVEN MORE STRESS During  COVID</vt:lpstr>
      <vt:lpstr>COPING WITH COVID</vt:lpstr>
      <vt:lpstr>Can  we Function Better    YES WE CAN But not if                           you are burned out</vt:lpstr>
      <vt:lpstr>BURNOUT</vt:lpstr>
      <vt:lpstr>WHAT BURN OUT is NOT</vt:lpstr>
      <vt:lpstr>What is Burnout? It is More Than Depression</vt:lpstr>
      <vt:lpstr>A Spectrum of Core Symptoms </vt:lpstr>
      <vt:lpstr>FULL BURNOUT SYMPTOMS</vt:lpstr>
      <vt:lpstr> BURNOUT IS  TOXIC and Leads to:</vt:lpstr>
      <vt:lpstr> BURNOUT  CAN LEAD TO  SUICIDE </vt:lpstr>
      <vt:lpstr>Factors in  Physician Suicides</vt:lpstr>
      <vt:lpstr>KEEP IN MIND THAT: Suicidal Ideation is both  Conscious and Unconscious </vt:lpstr>
      <vt:lpstr>Suicidal Ideation and Shame Spread like Septicemia</vt:lpstr>
      <vt:lpstr> A Suicide Note From A Lonely Person</vt:lpstr>
      <vt:lpstr>To BE OR Not TO BE?</vt:lpstr>
      <vt:lpstr> Insight from Carl Rogers </vt:lpstr>
      <vt:lpstr>PowerPoint Presentation</vt:lpstr>
      <vt:lpstr>What Needs to Be Improved </vt:lpstr>
      <vt:lpstr> Conflict Resolution and Managed Evolution in Physician and Health Care Interface </vt:lpstr>
      <vt:lpstr>Evidence  Based Approaches  For Physicians</vt:lpstr>
      <vt:lpstr> FIRST:  Regular Assessment of Stress and Burnout with  Standard Inventories   </vt:lpstr>
      <vt:lpstr>Maslach Burnout Inventory    </vt:lpstr>
      <vt:lpstr>#2: We Each Have Some Responsibility to Optimize Our Resilience</vt:lpstr>
      <vt:lpstr>Realistic Career and Work Perspectives</vt:lpstr>
      <vt:lpstr>#3: Taking Stock- What is Your Life Plan?</vt:lpstr>
      <vt:lpstr># 4 Recognize Added  Stresses for Female M.D.’s- No Harassment Policies </vt:lpstr>
      <vt:lpstr>#5a: “ Know Thyself”  - An Analytic Attitude-Mindfulness</vt:lpstr>
      <vt:lpstr>#5b Psychoanalytic Tips</vt:lpstr>
      <vt:lpstr>#5c:More Psychoanalytic Tips  </vt:lpstr>
      <vt:lpstr>#6a: Tips from Cognitive Behavior Therapy:  ONLINE CBT</vt:lpstr>
      <vt:lpstr>More CBT  TIPS FOR PHYSICIAN WELLNESS</vt:lpstr>
      <vt:lpstr>#7 Stress Reduction and Relaxation Techniques—Mindfulness- Can Help Us and Our Patients </vt:lpstr>
      <vt:lpstr># 8:Stay Spiritually Connected</vt:lpstr>
      <vt:lpstr>#9 Address Organizational  Issues to Reduce or Prevent Burnout</vt:lpstr>
      <vt:lpstr>ORGANIZATIONAL COMMITMENT TO ENHANCE   PHYSICIAN WELLBEING</vt:lpstr>
      <vt:lpstr>Organizational Commitment to Physician Well Being</vt:lpstr>
      <vt:lpstr>MAYO CLINIC INNOVATIONS TO ADDRESS ISOLATION</vt:lpstr>
      <vt:lpstr>  #10- Institutional Change Due to Physician Activism</vt:lpstr>
      <vt:lpstr>AMA PHYSICIAN INNOVATION NETWORK</vt:lpstr>
      <vt:lpstr>We Can Impact Insurance Companies </vt:lpstr>
      <vt:lpstr>#11 Take Part In Professional Societies</vt:lpstr>
      <vt:lpstr>Coping with Organizational Structure and Change</vt:lpstr>
      <vt:lpstr>- #12 When to Get Professional Help</vt:lpstr>
      <vt:lpstr> SUGGESTED READING</vt:lpstr>
      <vt:lpstr>More Reading</vt:lpstr>
      <vt:lpstr>More Reading</vt:lpstr>
      <vt:lpstr>More  Reading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Way Forward: Helping Hippocrates Adapt, Avoid Burnout  and Succeed in  2020</dc:title>
  <dc:creator>Stefan A. Pasternack</dc:creator>
  <cp:lastModifiedBy>Stefan A. Pasternack</cp:lastModifiedBy>
  <cp:revision>4</cp:revision>
  <dcterms:created xsi:type="dcterms:W3CDTF">2020-12-07T21:06:14Z</dcterms:created>
  <dcterms:modified xsi:type="dcterms:W3CDTF">2020-12-07T21:56:03Z</dcterms:modified>
</cp:coreProperties>
</file>